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311" r:id="rId2"/>
    <p:sldId id="341" r:id="rId3"/>
    <p:sldId id="342" r:id="rId4"/>
    <p:sldId id="340" r:id="rId5"/>
    <p:sldId id="343" r:id="rId6"/>
    <p:sldId id="404" r:id="rId7"/>
    <p:sldId id="399" r:id="rId8"/>
    <p:sldId id="392" r:id="rId9"/>
    <p:sldId id="400" r:id="rId10"/>
    <p:sldId id="401" r:id="rId11"/>
    <p:sldId id="402" r:id="rId12"/>
    <p:sldId id="396" r:id="rId13"/>
    <p:sldId id="397" r:id="rId14"/>
    <p:sldId id="403" r:id="rId15"/>
    <p:sldId id="405" r:id="rId16"/>
    <p:sldId id="339" r:id="rId17"/>
    <p:sldId id="406" r:id="rId18"/>
    <p:sldId id="407" r:id="rId19"/>
    <p:sldId id="408" r:id="rId20"/>
    <p:sldId id="409" r:id="rId21"/>
    <p:sldId id="410" r:id="rId22"/>
    <p:sldId id="411" r:id="rId23"/>
    <p:sldId id="413" r:id="rId24"/>
    <p:sldId id="412" r:id="rId25"/>
    <p:sldId id="414" r:id="rId26"/>
    <p:sldId id="415" r:id="rId27"/>
    <p:sldId id="41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6600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7" autoAdjust="0"/>
    <p:restoredTop sz="87925" autoAdjust="0"/>
  </p:normalViewPr>
  <p:slideViewPr>
    <p:cSldViewPr snapToGrid="0">
      <p:cViewPr varScale="1">
        <p:scale>
          <a:sx n="100" d="100"/>
          <a:sy n="100" d="100"/>
        </p:scale>
        <p:origin x="11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EFB14-B5BB-4151-A4B9-11A604777F0B}"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87DFD-9E07-4447-8CE7-21CB63D49DA1}" type="slidenum">
              <a:rPr lang="zh-CN" altLang="en-US" smtClean="0"/>
              <a:t>‹#›</a:t>
            </a:fld>
            <a:endParaRPr lang="zh-CN" altLang="en-US"/>
          </a:p>
        </p:txBody>
      </p:sp>
    </p:spTree>
    <p:extLst>
      <p:ext uri="{BB962C8B-B14F-4D97-AF65-F5344CB8AC3E}">
        <p14:creationId xmlns:p14="http://schemas.microsoft.com/office/powerpoint/2010/main" val="2318427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s41467-021-23573-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ealy.econ.ohio-state.edu/kcb/Ma103/Notes/Lecture11.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istill.pub/2020/bayesian-optimiz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1</a:t>
            </a:fld>
            <a:endParaRPr lang="zh-CN" altLang="en-US"/>
          </a:p>
        </p:txBody>
      </p:sp>
    </p:spTree>
    <p:extLst>
      <p:ext uri="{BB962C8B-B14F-4D97-AF65-F5344CB8AC3E}">
        <p14:creationId xmlns:p14="http://schemas.microsoft.com/office/powerpoint/2010/main" val="152184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a:t>说明</a:t>
                </a:r>
                <a14:m>
                  <m:oMath xmlns:m="http://schemas.openxmlformats.org/officeDocument/2006/math">
                    <m:r>
                      <a:rPr lang="zh-CN" altLang="en-US" sz="1200" i="1" smtClean="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𝜖</m:t>
                        </m:r>
                      </m:e>
                      <m:sub>
                        <m:r>
                          <a:rPr lang="en-US" altLang="zh-CN" sz="1200" i="1">
                            <a:latin typeface="Cambria Math" panose="02040503050406030204" pitchFamily="18" charset="0"/>
                          </a:rPr>
                          <m:t>2</m:t>
                        </m:r>
                      </m:sub>
                    </m:sSub>
                    <m:r>
                      <a:rPr lang="en-US" altLang="zh-CN" sz="1200" b="0" i="1" smtClean="0">
                        <a:latin typeface="Cambria Math" panose="02040503050406030204" pitchFamily="18" charset="0"/>
                      </a:rPr>
                      <m:t>=0.5,</m:t>
                    </m:r>
                    <m:r>
                      <a:rPr lang="en-US" altLang="zh-CN" sz="1200" i="1">
                        <a:latin typeface="Cambria Math" panose="02040503050406030204" pitchFamily="18" charset="0"/>
                      </a:rPr>
                      <m:t>𝑓</m:t>
                    </m:r>
                    <m:d>
                      <m:dPr>
                        <m:ctrlPr>
                          <a:rPr lang="en-US" altLang="zh-CN" sz="1200" i="1">
                            <a:latin typeface="Cambria Math" panose="02040503050406030204" pitchFamily="18" charset="0"/>
                          </a:rPr>
                        </m:ctrlPr>
                      </m:dPr>
                      <m:e>
                        <m:sSup>
                          <m:sSupPr>
                            <m:ctrlPr>
                              <a:rPr lang="en-US" altLang="zh-CN" sz="1200" i="1">
                                <a:latin typeface="Cambria Math" panose="02040503050406030204" pitchFamily="18" charset="0"/>
                              </a:rPr>
                            </m:ctrlPr>
                          </m:sSupPr>
                          <m:e>
                            <m:r>
                              <a:rPr lang="en-US" altLang="zh-CN" sz="1200" i="1">
                                <a:latin typeface="Cambria Math" panose="02040503050406030204" pitchFamily="18" charset="0"/>
                              </a:rPr>
                              <m:t>𝑥</m:t>
                            </m:r>
                          </m:e>
                          <m:sup>
                            <m:r>
                              <a:rPr lang="en-US" altLang="zh-CN" sz="1200" i="1">
                                <a:latin typeface="Cambria Math" panose="02040503050406030204" pitchFamily="18" charset="0"/>
                              </a:rPr>
                              <m:t>+</m:t>
                            </m:r>
                          </m:sup>
                        </m:sSup>
                      </m:e>
                    </m:d>
                    <m:r>
                      <a:rPr lang="en-US" altLang="zh-CN" sz="1200" b="0" i="1" smtClean="0">
                        <a:latin typeface="Cambria Math" panose="02040503050406030204" pitchFamily="18" charset="0"/>
                      </a:rPr>
                      <m:t>=18</m:t>
                    </m:r>
                  </m:oMath>
                </a14:m>
                <a:endParaRPr lang="zh-CN" altLang="en-US"/>
              </a:p>
            </p:txBody>
          </p:sp>
        </mc:Choice>
        <mc:Fallback xmlns="">
          <p:sp>
            <p:nvSpPr>
              <p:cNvPr id="3" name="备注占位符 2"/>
              <p:cNvSpPr>
                <a:spLocks noGrp="1"/>
              </p:cNvSpPr>
              <p:nvPr>
                <p:ph type="body" idx="1"/>
              </p:nvPr>
            </p:nvSpPr>
            <p:spPr/>
            <p:txBody>
              <a:bodyPr/>
              <a:lstStyle/>
              <a:p>
                <a:pPr/>
                <a:r>
                  <a:rPr lang="zh-CN" altLang="en-US" sz="1200"/>
                  <a:t>说明</a:t>
                </a:r>
                <a:r>
                  <a:rPr lang="zh-CN" altLang="en-US" sz="1200" i="0">
                    <a:latin typeface="Cambria Math" panose="02040503050406030204" pitchFamily="18" charset="0"/>
                  </a:rPr>
                  <a:t>：</a:t>
                </a:r>
                <a:r>
                  <a:rPr lang="en-US" altLang="zh-CN" sz="1200" i="0">
                    <a:latin typeface="Cambria Math" panose="02040503050406030204" pitchFamily="18" charset="0"/>
                  </a:rPr>
                  <a:t>𝜖_2</a:t>
                </a:r>
                <a:r>
                  <a:rPr lang="en-US" altLang="zh-CN" sz="1200" b="0" i="0">
                    <a:latin typeface="Cambria Math" panose="02040503050406030204" pitchFamily="18" charset="0"/>
                  </a:rPr>
                  <a:t>=0.5,</a:t>
                </a:r>
                <a:r>
                  <a:rPr lang="en-US" altLang="zh-CN" sz="1200" i="0">
                    <a:latin typeface="Cambria Math" panose="02040503050406030204" pitchFamily="18" charset="0"/>
                  </a:rPr>
                  <a:t>𝑓(𝑥^+ )</a:t>
                </a:r>
                <a:r>
                  <a:rPr lang="en-US" altLang="zh-CN" sz="1200" b="0" i="0">
                    <a:latin typeface="Cambria Math" panose="02040503050406030204" pitchFamily="18" charset="0"/>
                  </a:rPr>
                  <a:t>=18</a:t>
                </a:r>
                <a:endParaRPr lang="zh-CN" altLang="en-US"/>
              </a:p>
            </p:txBody>
          </p:sp>
        </mc:Fallback>
      </mc:AlternateContent>
      <p:sp>
        <p:nvSpPr>
          <p:cNvPr id="4" name="灯片编号占位符 3"/>
          <p:cNvSpPr>
            <a:spLocks noGrp="1"/>
          </p:cNvSpPr>
          <p:nvPr>
            <p:ph type="sldNum" sz="quarter" idx="5"/>
          </p:nvPr>
        </p:nvSpPr>
        <p:spPr/>
        <p:txBody>
          <a:bodyPr/>
          <a:lstStyle/>
          <a:p>
            <a:fld id="{47887DFD-9E07-4447-8CE7-21CB63D49DA1}" type="slidenum">
              <a:rPr lang="zh-CN" altLang="en-US" smtClean="0"/>
              <a:t>21</a:t>
            </a:fld>
            <a:endParaRPr lang="zh-CN" altLang="en-US"/>
          </a:p>
        </p:txBody>
      </p:sp>
    </p:spTree>
    <p:extLst>
      <p:ext uri="{BB962C8B-B14F-4D97-AF65-F5344CB8AC3E}">
        <p14:creationId xmlns:p14="http://schemas.microsoft.com/office/powerpoint/2010/main" val="268878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23</a:t>
            </a:fld>
            <a:endParaRPr lang="zh-CN" altLang="en-US"/>
          </a:p>
        </p:txBody>
      </p:sp>
    </p:spTree>
    <p:extLst>
      <p:ext uri="{BB962C8B-B14F-4D97-AF65-F5344CB8AC3E}">
        <p14:creationId xmlns:p14="http://schemas.microsoft.com/office/powerpoint/2010/main" val="22535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24</a:t>
            </a:fld>
            <a:endParaRPr lang="zh-CN" altLang="en-US"/>
          </a:p>
        </p:txBody>
      </p:sp>
    </p:spTree>
    <p:extLst>
      <p:ext uri="{BB962C8B-B14F-4D97-AF65-F5344CB8AC3E}">
        <p14:creationId xmlns:p14="http://schemas.microsoft.com/office/powerpoint/2010/main" val="375972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BioAutoMATED: An end-to-end automated machine learning tool for explanation and design of biological sequences</a:t>
            </a:r>
          </a:p>
          <a:p>
            <a:endParaRPr lang="en-US" altLang="zh-CN"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latin typeface="+mn-lt"/>
                <a:ea typeface="+mn-ea"/>
                <a:cs typeface="+mn-cs"/>
              </a:rPr>
              <a:t>A machine learning Automated Recommendation Tool for synthetic biology</a:t>
            </a:r>
          </a:p>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2</a:t>
            </a:fld>
            <a:endParaRPr lang="zh-CN" altLang="en-US"/>
          </a:p>
        </p:txBody>
      </p:sp>
    </p:spTree>
    <p:extLst>
      <p:ext uri="{BB962C8B-B14F-4D97-AF65-F5344CB8AC3E}">
        <p14:creationId xmlns:p14="http://schemas.microsoft.com/office/powerpoint/2010/main" val="118200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none" kern="120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Towards an engineering theory of evolution | Nature Communications</a:t>
            </a:r>
            <a:endParaRPr lang="en-US" altLang="zh-CN" sz="1200" u="none" kern="1200">
              <a:solidFill>
                <a:schemeClr val="tx1"/>
              </a:solidFill>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3</a:t>
            </a:fld>
            <a:endParaRPr lang="zh-CN" altLang="en-US"/>
          </a:p>
        </p:txBody>
      </p:sp>
    </p:spTree>
    <p:extLst>
      <p:ext uri="{BB962C8B-B14F-4D97-AF65-F5344CB8AC3E}">
        <p14:creationId xmlns:p14="http://schemas.microsoft.com/office/powerpoint/2010/main" val="3472553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不存在一个类似于</a:t>
            </a:r>
            <a:r>
              <a:rPr lang="en-US" altLang="zh-CN"/>
              <a:t>UniRep, DFT, ESM-2v</a:t>
            </a:r>
            <a:r>
              <a:rPr lang="zh-CN" altLang="en-US"/>
              <a:t>等模型能预先地给出序列评估</a:t>
            </a:r>
          </a:p>
        </p:txBody>
      </p:sp>
      <p:sp>
        <p:nvSpPr>
          <p:cNvPr id="4" name="灯片编号占位符 3"/>
          <p:cNvSpPr>
            <a:spLocks noGrp="1"/>
          </p:cNvSpPr>
          <p:nvPr>
            <p:ph type="sldNum" sz="quarter" idx="5"/>
          </p:nvPr>
        </p:nvSpPr>
        <p:spPr/>
        <p:txBody>
          <a:bodyPr/>
          <a:lstStyle/>
          <a:p>
            <a:fld id="{47887DFD-9E07-4447-8CE7-21CB63D49DA1}" type="slidenum">
              <a:rPr lang="zh-CN" altLang="en-US" smtClean="0"/>
              <a:t>4</a:t>
            </a:fld>
            <a:endParaRPr lang="zh-CN" altLang="en-US"/>
          </a:p>
        </p:txBody>
      </p:sp>
    </p:spTree>
    <p:extLst>
      <p:ext uri="{BB962C8B-B14F-4D97-AF65-F5344CB8AC3E}">
        <p14:creationId xmlns:p14="http://schemas.microsoft.com/office/powerpoint/2010/main" val="89683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绝大部分样本都在</a:t>
                </a:r>
                <a14:m>
                  <m:oMath xmlns:m="http://schemas.openxmlformats.org/officeDocument/2006/math">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𝑦</m:t>
                        </m:r>
                      </m:e>
                    </m:acc>
                    <m:r>
                      <a:rPr lang="en-US" altLang="zh-CN" sz="1200" i="1">
                        <a:latin typeface="Cambria Math" panose="02040503050406030204" pitchFamily="18" charset="0"/>
                      </a:rPr>
                      <m:t>𝜔</m:t>
                    </m:r>
                  </m:oMath>
                </a14:m>
                <a:r>
                  <a:rPr lang="zh-CN" altLang="en-US" sz="1200"/>
                  <a:t>中</a:t>
                </a:r>
                <a:endParaRPr lang="en-US" altLang="zh-CN" sz="120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绝大部分样本都在</a:t>
                </a:r>
                <a:r>
                  <a:rPr lang="en-US" altLang="zh-CN" sz="1200" i="0">
                    <a:latin typeface="Cambria Math" panose="02040503050406030204" pitchFamily="18" charset="0"/>
                  </a:rPr>
                  <a:t>𝑦 ̂𝜔</a:t>
                </a:r>
                <a:r>
                  <a:rPr lang="zh-CN" altLang="en-US" sz="1200"/>
                  <a:t>中</a:t>
                </a:r>
                <a:endParaRPr lang="en-US" altLang="zh-CN" sz="1200"/>
              </a:p>
            </p:txBody>
          </p:sp>
        </mc:Fallback>
      </mc:AlternateContent>
      <p:sp>
        <p:nvSpPr>
          <p:cNvPr id="4" name="灯片编号占位符 3"/>
          <p:cNvSpPr>
            <a:spLocks noGrp="1"/>
          </p:cNvSpPr>
          <p:nvPr>
            <p:ph type="sldNum" sz="quarter" idx="5"/>
          </p:nvPr>
        </p:nvSpPr>
        <p:spPr/>
        <p:txBody>
          <a:bodyPr/>
          <a:lstStyle/>
          <a:p>
            <a:fld id="{47887DFD-9E07-4447-8CE7-21CB63D49DA1}" type="slidenum">
              <a:rPr lang="zh-CN" altLang="en-US" smtClean="0"/>
              <a:t>8</a:t>
            </a:fld>
            <a:endParaRPr lang="zh-CN" altLang="en-US"/>
          </a:p>
        </p:txBody>
      </p:sp>
    </p:spTree>
    <p:extLst>
      <p:ext uri="{BB962C8B-B14F-4D97-AF65-F5344CB8AC3E}">
        <p14:creationId xmlns:p14="http://schemas.microsoft.com/office/powerpoint/2010/main" val="336001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a:solidFill>
                  <a:srgbClr val="000000"/>
                </a:solidFill>
                <a:effectLst/>
                <a:latin typeface="NimbusRomNo9L-Medi"/>
              </a:rPr>
              <a:t>Simple and Scalable Predictive Uncertainty Estimation using Deep Ensembles</a:t>
            </a:r>
            <a:endParaRPr lang="en-US" altLang="zh-CN">
              <a:hlinkClick r:id="rId3"/>
            </a:endParaRPr>
          </a:p>
          <a:p>
            <a:r>
              <a:rPr lang="en-US" altLang="zh-CN">
                <a:hlinkClick r:id="rId3"/>
              </a:rPr>
              <a:t>Lecture11.pdf (ohio-state.edu)</a:t>
            </a:r>
            <a:endParaRPr lang="zh-CN" altLang="en-US"/>
          </a:p>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9</a:t>
            </a:fld>
            <a:endParaRPr lang="zh-CN" altLang="en-US"/>
          </a:p>
        </p:txBody>
      </p:sp>
    </p:spTree>
    <p:extLst>
      <p:ext uri="{BB962C8B-B14F-4D97-AF65-F5344CB8AC3E}">
        <p14:creationId xmlns:p14="http://schemas.microsoft.com/office/powerpoint/2010/main" val="340938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Simple and Scalable Predictive Uncertainty Estimation using Deep Ensembles</a:t>
            </a:r>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15</a:t>
            </a:fld>
            <a:endParaRPr lang="zh-CN" altLang="en-US"/>
          </a:p>
        </p:txBody>
      </p:sp>
    </p:spTree>
    <p:extLst>
      <p:ext uri="{BB962C8B-B14F-4D97-AF65-F5344CB8AC3E}">
        <p14:creationId xmlns:p14="http://schemas.microsoft.com/office/powerpoint/2010/main" val="324804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高斯过程（</a:t>
            </a:r>
            <a:r>
              <a:rPr lang="en-US" altLang="zh-CN"/>
              <a:t>GP</a:t>
            </a:r>
            <a:r>
              <a:rPr lang="zh-CN" altLang="en-US"/>
              <a:t>）是一种贝叶斯模型，它为机器学习中的回归任务提供了一些优势，如不确定性的可靠量化和改进的可解释性。对于蛋白、单细胞、矿物质的“对齐”是容易的，很容易训练大规模的预训练模型给出序列表征；然而，对于</a:t>
            </a:r>
            <a:r>
              <a:rPr lang="en-US" altLang="zh-CN"/>
              <a:t>DNA</a:t>
            </a:r>
            <a:r>
              <a:rPr lang="zh-CN" altLang="en-US"/>
              <a:t>数据的表征和对齐是困难的，</a:t>
            </a:r>
            <a:r>
              <a:rPr lang="en-US" altLang="zh-CN"/>
              <a:t>DNA</a:t>
            </a:r>
            <a:r>
              <a:rPr lang="zh-CN" altLang="en-US"/>
              <a:t>序列的转录调控不仅由自身序列决定，还取决于特异性的细胞环境。</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Leveraging Uncertainty in Machine Learning Accelerates Biological Discovery and Design</a:t>
            </a:r>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16</a:t>
            </a:fld>
            <a:endParaRPr lang="zh-CN" altLang="en-US"/>
          </a:p>
        </p:txBody>
      </p:sp>
    </p:spTree>
    <p:extLst>
      <p:ext uri="{BB962C8B-B14F-4D97-AF65-F5344CB8AC3E}">
        <p14:creationId xmlns:p14="http://schemas.microsoft.com/office/powerpoint/2010/main" val="271745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hlinkClick r:id="rId3"/>
              </a:rPr>
              <a:t>Exploring Bayesian Optimization (distill.pub)</a:t>
            </a:r>
            <a:endParaRPr lang="zh-CN" altLang="en-US"/>
          </a:p>
          <a:p>
            <a:endParaRPr lang="zh-CN" altLang="en-US"/>
          </a:p>
        </p:txBody>
      </p:sp>
      <p:sp>
        <p:nvSpPr>
          <p:cNvPr id="4" name="灯片编号占位符 3"/>
          <p:cNvSpPr>
            <a:spLocks noGrp="1"/>
          </p:cNvSpPr>
          <p:nvPr>
            <p:ph type="sldNum" sz="quarter" idx="5"/>
          </p:nvPr>
        </p:nvSpPr>
        <p:spPr/>
        <p:txBody>
          <a:bodyPr/>
          <a:lstStyle/>
          <a:p>
            <a:fld id="{47887DFD-9E07-4447-8CE7-21CB63D49DA1}" type="slidenum">
              <a:rPr lang="zh-CN" altLang="en-US" smtClean="0"/>
              <a:t>19</a:t>
            </a:fld>
            <a:endParaRPr lang="zh-CN" altLang="en-US"/>
          </a:p>
        </p:txBody>
      </p:sp>
    </p:spTree>
    <p:extLst>
      <p:ext uri="{BB962C8B-B14F-4D97-AF65-F5344CB8AC3E}">
        <p14:creationId xmlns:p14="http://schemas.microsoft.com/office/powerpoint/2010/main" val="168567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666727-69DA-4C63-AF24-03BEE6370A69}" type="datetime1">
              <a:rPr lang="zh-CN" altLang="en-US" smtClean="0"/>
              <a:t>2023/12/19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28497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B690479-9A52-4105-921B-57041ACEFFB5}" type="datetime1">
              <a:rPr lang="zh-CN" altLang="en-US" smtClean="0"/>
              <a:t>2023/12/19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271086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F98B4A8-6591-48EB-BE8D-72ABBD3130D6}" type="datetime1">
              <a:rPr lang="zh-CN" altLang="en-US" smtClean="0"/>
              <a:t>2023/12/19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25271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49" y="365127"/>
            <a:ext cx="7504698" cy="725120"/>
          </a:xfrm>
        </p:spPr>
        <p:txBody>
          <a:bodyPr>
            <a:noAutofit/>
          </a:bodyPr>
          <a:lstStyle>
            <a:lvl1pPr>
              <a:defRPr sz="4000">
                <a:latin typeface="Arial" panose="020B0604020202020204" pitchFamily="34" charset="0"/>
                <a:cs typeface="Arial" panose="020B0604020202020204" pitchFamily="34" charset="0"/>
              </a:defRPr>
            </a:lvl1pPr>
          </a:lstStyle>
          <a:p>
            <a:r>
              <a:rPr lang="zh-CN" altLang="en-US" dirty="0"/>
              <a:t>单击此处编辑母版标题样式</a:t>
            </a:r>
            <a:r>
              <a:rPr lang="en-US" altLang="zh-CN" dirty="0"/>
              <a:t>A</a:t>
            </a:r>
            <a:endParaRPr lang="en-US" dirty="0"/>
          </a:p>
        </p:txBody>
      </p:sp>
      <p:sp>
        <p:nvSpPr>
          <p:cNvPr id="3" name="Content Placeholder 2"/>
          <p:cNvSpPr>
            <a:spLocks noGrp="1"/>
          </p:cNvSpPr>
          <p:nvPr>
            <p:ph idx="1" hasCustomPrompt="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dirty="0"/>
              <a:t>单击此处编辑母版文本样式</a:t>
            </a:r>
            <a:r>
              <a:rPr lang="en-US" altLang="zh-CN" dirty="0"/>
              <a:t>A</a:t>
            </a:r>
            <a:endParaRPr lang="zh-CN" altLang="en-US" dirty="0"/>
          </a:p>
          <a:p>
            <a:pPr lvl="1"/>
            <a:r>
              <a:rPr lang="zh-CN" altLang="en-US" dirty="0"/>
              <a:t>二级</a:t>
            </a:r>
            <a:r>
              <a:rPr lang="en-US" altLang="zh-CN" dirty="0"/>
              <a:t>A</a:t>
            </a:r>
            <a:endParaRPr lang="zh-CN" altLang="en-US" dirty="0"/>
          </a:p>
          <a:p>
            <a:pPr lvl="2"/>
            <a:r>
              <a:rPr lang="zh-CN" altLang="en-US" dirty="0"/>
              <a:t>三级</a:t>
            </a:r>
            <a:r>
              <a:rPr lang="en-US" altLang="zh-CN" dirty="0"/>
              <a:t>A</a:t>
            </a:r>
            <a:endParaRPr lang="zh-CN" altLang="en-US" dirty="0"/>
          </a:p>
          <a:p>
            <a:pPr lvl="3"/>
            <a:r>
              <a:rPr lang="zh-CN" altLang="en-US" dirty="0"/>
              <a:t>四级</a:t>
            </a:r>
            <a:r>
              <a:rPr lang="en-US" altLang="zh-CN" dirty="0"/>
              <a:t>A</a:t>
            </a:r>
            <a:endParaRPr lang="zh-CN" altLang="en-US" dirty="0"/>
          </a:p>
          <a:p>
            <a:pPr lvl="4"/>
            <a:r>
              <a:rPr lang="zh-CN" altLang="en-US" dirty="0"/>
              <a:t>五级</a:t>
            </a:r>
            <a:r>
              <a:rPr lang="en-US" altLang="zh-CN" dirty="0"/>
              <a:t>A</a:t>
            </a:r>
            <a:endParaRPr lang="en-US" dirty="0"/>
          </a:p>
        </p:txBody>
      </p:sp>
      <p:sp>
        <p:nvSpPr>
          <p:cNvPr id="4" name="Date Placeholder 3"/>
          <p:cNvSpPr>
            <a:spLocks noGrp="1"/>
          </p:cNvSpPr>
          <p:nvPr>
            <p:ph type="dt" sz="half" idx="10"/>
          </p:nvPr>
        </p:nvSpPr>
        <p:spPr/>
        <p:txBody>
          <a:bodyPr/>
          <a:lstStyle/>
          <a:p>
            <a:fld id="{28482AEE-6575-4959-B7E3-751E25470707}" type="datetime1">
              <a:rPr lang="zh-CN" altLang="en-US" smtClean="0"/>
              <a:t>2023/12/19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0E0988-FA91-498B-B5AF-3649F77B6D07}" type="slidenum">
              <a:rPr lang="zh-CN" altLang="en-US" smtClean="0"/>
              <a:t>‹#›</a:t>
            </a:fld>
            <a:endParaRPr lang="zh-CN" altLang="en-US"/>
          </a:p>
        </p:txBody>
      </p:sp>
      <p:grpSp>
        <p:nvGrpSpPr>
          <p:cNvPr id="7" name="组合 6">
            <a:extLst>
              <a:ext uri="{FF2B5EF4-FFF2-40B4-BE49-F238E27FC236}">
                <a16:creationId xmlns:a16="http://schemas.microsoft.com/office/drawing/2014/main" id="{C6BF5F38-B868-4597-918C-CDA92208F66D}"/>
              </a:ext>
            </a:extLst>
          </p:cNvPr>
          <p:cNvGrpSpPr/>
          <p:nvPr userDrawn="1"/>
        </p:nvGrpSpPr>
        <p:grpSpPr>
          <a:xfrm>
            <a:off x="0" y="1173889"/>
            <a:ext cx="9144000" cy="56736"/>
            <a:chOff x="30834" y="1305568"/>
            <a:chExt cx="8816454" cy="66133"/>
          </a:xfrm>
        </p:grpSpPr>
        <p:sp>
          <p:nvSpPr>
            <p:cNvPr id="8" name="矩形 7">
              <a:extLst>
                <a:ext uri="{FF2B5EF4-FFF2-40B4-BE49-F238E27FC236}">
                  <a16:creationId xmlns:a16="http://schemas.microsoft.com/office/drawing/2014/main" id="{FA8E6626-DA1C-4DB0-9F0C-85E38E2E3B12}"/>
                </a:ext>
              </a:extLst>
            </p:cNvPr>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D9D8455-02F6-44C1-86B4-6FA1969BF4B6}"/>
                </a:ext>
              </a:extLst>
            </p:cNvPr>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69190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E2C368D-89E5-4290-9E20-CFADB5A14B8C}" type="datetime1">
              <a:rPr lang="zh-CN" altLang="en-US" smtClean="0"/>
              <a:t>2023/12/19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172525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4576DDE-9A90-4470-A40D-9F638FB05087}" type="datetime1">
              <a:rPr lang="zh-CN" altLang="en-US" smtClean="0"/>
              <a:t>2023/12/19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247113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FDBF895-4CA5-4E6D-B505-3189DD2DD98B}" type="datetime1">
              <a:rPr lang="zh-CN" altLang="en-US" smtClean="0"/>
              <a:t>2023/12/19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40389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4C5ED3D-1DF6-4847-93BD-C331F3C7D001}" type="datetime1">
              <a:rPr lang="zh-CN" altLang="en-US" smtClean="0"/>
              <a:t>2023/12/19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150836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FFED2A-8548-4F85-8B4E-C6B4894C56DC}" type="datetime1">
              <a:rPr lang="zh-CN" altLang="en-US" smtClean="0"/>
              <a:t>2023/12/19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1416216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173335A-7084-4905-9E68-43DBE6FDF95D}" type="datetime1">
              <a:rPr lang="zh-CN" altLang="en-US" smtClean="0"/>
              <a:t>2023/12/19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423007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EB55322-9140-4FE1-86AD-546F1D465B64}" type="datetime1">
              <a:rPr lang="zh-CN" altLang="en-US" smtClean="0"/>
              <a:t>2023/12/19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2495080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25120"/>
          </a:xfrm>
          <a:prstGeom prst="rect">
            <a:avLst/>
          </a:prstGeom>
        </p:spPr>
        <p:txBody>
          <a:bodyPr vert="horz" lIns="91440" tIns="45720" rIns="91440" bIns="45720" rtlCol="0" anchor="ctr">
            <a:normAutofit/>
          </a:bodyPr>
          <a:lstStyle/>
          <a:p>
            <a:r>
              <a:rPr lang="zh-CN" altLang="en-US" dirty="0"/>
              <a:t>单击此处编辑母版标题样式</a:t>
            </a:r>
            <a:r>
              <a:rPr lang="en-US" altLang="zh-CN" dirty="0"/>
              <a:t>A</a:t>
            </a:r>
            <a:endParaRPr lang="en-US" dirty="0"/>
          </a:p>
        </p:txBody>
      </p:sp>
      <p:sp>
        <p:nvSpPr>
          <p:cNvPr id="3" name="Text Placeholder 2"/>
          <p:cNvSpPr>
            <a:spLocks noGrp="1"/>
          </p:cNvSpPr>
          <p:nvPr>
            <p:ph type="body" idx="1"/>
          </p:nvPr>
        </p:nvSpPr>
        <p:spPr>
          <a:xfrm>
            <a:off x="628650" y="1323181"/>
            <a:ext cx="7886700" cy="4853782"/>
          </a:xfrm>
          <a:prstGeom prst="rect">
            <a:avLst/>
          </a:prstGeom>
        </p:spPr>
        <p:txBody>
          <a:bodyPr vert="horz" lIns="91440" tIns="45720" rIns="91440" bIns="45720" rtlCol="0">
            <a:normAutofit/>
          </a:bodyPr>
          <a:lstStyle/>
          <a:p>
            <a:pPr lvl="0"/>
            <a:r>
              <a:rPr lang="zh-CN" altLang="en-US" dirty="0"/>
              <a:t>单击此处编辑母版文本样式</a:t>
            </a:r>
            <a:r>
              <a:rPr lang="en-US" altLang="zh-CN" dirty="0"/>
              <a:t>A</a:t>
            </a:r>
            <a:endParaRPr lang="zh-CN" altLang="en-US" dirty="0"/>
          </a:p>
          <a:p>
            <a:pPr lvl="1"/>
            <a:r>
              <a:rPr lang="zh-CN" altLang="en-US" dirty="0"/>
              <a:t>二级</a:t>
            </a:r>
            <a:r>
              <a:rPr lang="en-US" altLang="zh-CN" dirty="0"/>
              <a:t>A</a:t>
            </a:r>
            <a:endParaRPr lang="zh-CN" altLang="en-US" dirty="0"/>
          </a:p>
          <a:p>
            <a:pPr lvl="2"/>
            <a:r>
              <a:rPr lang="zh-CN" altLang="en-US" dirty="0"/>
              <a:t>三级</a:t>
            </a:r>
            <a:r>
              <a:rPr lang="en-US" altLang="zh-CN" dirty="0"/>
              <a:t>A</a:t>
            </a:r>
            <a:endParaRPr lang="zh-CN" altLang="en-US" dirty="0"/>
          </a:p>
          <a:p>
            <a:pPr lvl="3"/>
            <a:r>
              <a:rPr lang="zh-CN" altLang="en-US" dirty="0"/>
              <a:t>四级</a:t>
            </a:r>
            <a:r>
              <a:rPr lang="en-US" altLang="zh-CN" dirty="0"/>
              <a:t>A</a:t>
            </a:r>
            <a:endParaRPr lang="zh-CN" altLang="en-US" dirty="0"/>
          </a:p>
          <a:p>
            <a:pPr lvl="4"/>
            <a:r>
              <a:rPr lang="zh-CN" altLang="en-US" dirty="0"/>
              <a:t>五级</a:t>
            </a:r>
            <a:r>
              <a:rPr lang="en-US" altLang="zh-CN" dirty="0"/>
              <a:t>A</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AF823-0808-440C-9BD3-8219C36F0D49}" type="datetime1">
              <a:rPr lang="zh-CN" altLang="en-US" smtClean="0"/>
              <a:t>2023/12/19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756888" y="13219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E0988-FA91-498B-B5AF-3649F77B6D07}" type="slidenum">
              <a:rPr lang="zh-CN" altLang="en-US" smtClean="0"/>
              <a:t>‹#›</a:t>
            </a:fld>
            <a:endParaRPr lang="zh-CN" altLang="en-US"/>
          </a:p>
        </p:txBody>
      </p:sp>
    </p:spTree>
    <p:extLst>
      <p:ext uri="{BB962C8B-B14F-4D97-AF65-F5344CB8AC3E}">
        <p14:creationId xmlns:p14="http://schemas.microsoft.com/office/powerpoint/2010/main" val="17506153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webp"/></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5.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41.png"/><Relationship Id="rId4" Type="http://schemas.openxmlformats.org/officeDocument/2006/relationships/image" Target="../media/image106.png"/><Relationship Id="rId9"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4E3B25-F1E1-AFAF-DD02-DD1055BC34F5}"/>
              </a:ext>
            </a:extLst>
          </p:cNvPr>
          <p:cNvSpPr>
            <a:spLocks noGrp="1"/>
          </p:cNvSpPr>
          <p:nvPr>
            <p:ph type="sldNum" sz="quarter" idx="12"/>
          </p:nvPr>
        </p:nvSpPr>
        <p:spPr/>
        <p:txBody>
          <a:bodyPr/>
          <a:lstStyle/>
          <a:p>
            <a:fld id="{320E0988-FA91-498B-B5AF-3649F77B6D07}" type="slidenum">
              <a:rPr lang="zh-CN" altLang="en-US" smtClean="0"/>
              <a:t>1</a:t>
            </a:fld>
            <a:endParaRPr lang="zh-CN" altLang="en-US"/>
          </a:p>
        </p:txBody>
      </p:sp>
      <p:sp>
        <p:nvSpPr>
          <p:cNvPr id="2" name="内容占位符 2">
            <a:extLst>
              <a:ext uri="{FF2B5EF4-FFF2-40B4-BE49-F238E27FC236}">
                <a16:creationId xmlns:a16="http://schemas.microsoft.com/office/drawing/2014/main" id="{5F97E292-B500-FCCF-65FD-4AAE4AA3F1BE}"/>
              </a:ext>
            </a:extLst>
          </p:cNvPr>
          <p:cNvSpPr txBox="1">
            <a:spLocks/>
          </p:cNvSpPr>
          <p:nvPr/>
        </p:nvSpPr>
        <p:spPr>
          <a:xfrm>
            <a:off x="250258" y="2746543"/>
            <a:ext cx="8564030" cy="1184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3200"/>
              <a:t>Scaling Deep Learning for Transcription Regulatory Elements Discovery</a:t>
            </a:r>
            <a:endParaRPr lang="zh-CN" altLang="en-US" sz="3200" dirty="0"/>
          </a:p>
        </p:txBody>
      </p:sp>
    </p:spTree>
    <p:extLst>
      <p:ext uri="{BB962C8B-B14F-4D97-AF65-F5344CB8AC3E}">
        <p14:creationId xmlns:p14="http://schemas.microsoft.com/office/powerpoint/2010/main" val="1878742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FA79D-BB87-84BD-62C3-F81D964AC19F}"/>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BC313305-56FE-DA3E-018A-4BD0FE7224B4}"/>
              </a:ext>
            </a:extLst>
          </p:cNvPr>
          <p:cNvSpPr>
            <a:spLocks noGrp="1"/>
          </p:cNvSpPr>
          <p:nvPr>
            <p:ph idx="1"/>
          </p:nvPr>
        </p:nvSpPr>
        <p:spPr/>
        <p:txBody>
          <a:bodyPr>
            <a:normAutofit/>
          </a:bodyPr>
          <a:lstStyle/>
          <a:p>
            <a:r>
              <a:rPr lang="zh-CN" altLang="en-US" sz="2000"/>
              <a:t>仿真</a:t>
            </a:r>
            <a:r>
              <a:rPr lang="en-US" altLang="zh-CN" sz="2000"/>
              <a:t>1: </a:t>
            </a:r>
            <a:r>
              <a:rPr lang="zh-CN" altLang="en-US" sz="2000"/>
              <a:t>评估遗传算法</a:t>
            </a:r>
            <a:r>
              <a:rPr lang="en-US" altLang="zh-CN" sz="2000"/>
              <a:t>(ood)</a:t>
            </a:r>
            <a:r>
              <a:rPr lang="zh-CN" altLang="en-US" sz="2000"/>
              <a:t>获得样本点的性能</a:t>
            </a:r>
            <a:endParaRPr lang="en-US" altLang="zh-CN" sz="2000"/>
          </a:p>
          <a:p>
            <a:pPr marL="0" indent="0">
              <a:buNone/>
            </a:pPr>
            <a:r>
              <a:rPr lang="en-US" altLang="zh-CN" sz="2000"/>
              <a:t>    2-GMM</a:t>
            </a:r>
            <a:r>
              <a:rPr lang="zh-CN" altLang="en-US" sz="2000"/>
              <a:t>具备检出</a:t>
            </a:r>
            <a:r>
              <a:rPr lang="en-US" altLang="zh-CN" sz="2000"/>
              <a:t>ood</a:t>
            </a:r>
            <a:r>
              <a:rPr lang="zh-CN" altLang="en-US" sz="2000"/>
              <a:t>样本的能力</a:t>
            </a:r>
            <a:endParaRPr lang="en-US" altLang="zh-CN" sz="2000"/>
          </a:p>
          <a:p>
            <a:r>
              <a:rPr lang="zh-CN" altLang="en-US" sz="2000"/>
              <a:t>仿真</a:t>
            </a:r>
            <a:r>
              <a:rPr lang="en-US" altLang="zh-CN" sz="2000"/>
              <a:t>2: </a:t>
            </a:r>
            <a:r>
              <a:rPr lang="zh-CN" altLang="en-US" sz="2000"/>
              <a:t>对于真实高表达样本，按似然划分表达</a:t>
            </a:r>
            <a:endParaRPr lang="en-US" altLang="zh-CN" sz="2000"/>
          </a:p>
          <a:p>
            <a:pPr marL="0" indent="0">
              <a:buNone/>
            </a:pPr>
            <a:r>
              <a:rPr lang="zh-CN" altLang="en-US" sz="2000"/>
              <a:t>    高似然样本具备更高的真实表达，潜在具备更大的功能性</a:t>
            </a:r>
          </a:p>
        </p:txBody>
      </p:sp>
      <p:sp>
        <p:nvSpPr>
          <p:cNvPr id="4" name="灯片编号占位符 3">
            <a:extLst>
              <a:ext uri="{FF2B5EF4-FFF2-40B4-BE49-F238E27FC236}">
                <a16:creationId xmlns:a16="http://schemas.microsoft.com/office/drawing/2014/main" id="{4A095361-8FDF-3992-F6A8-397C5AEDB7F1}"/>
              </a:ext>
            </a:extLst>
          </p:cNvPr>
          <p:cNvSpPr>
            <a:spLocks noGrp="1"/>
          </p:cNvSpPr>
          <p:nvPr>
            <p:ph type="sldNum" sz="quarter" idx="12"/>
          </p:nvPr>
        </p:nvSpPr>
        <p:spPr/>
        <p:txBody>
          <a:bodyPr/>
          <a:lstStyle/>
          <a:p>
            <a:fld id="{320E0988-FA91-498B-B5AF-3649F77B6D07}" type="slidenum">
              <a:rPr lang="zh-CN" altLang="en-US" smtClean="0"/>
              <a:t>10</a:t>
            </a:fld>
            <a:endParaRPr lang="zh-CN" altLang="en-US"/>
          </a:p>
        </p:txBody>
      </p:sp>
      <p:pic>
        <p:nvPicPr>
          <p:cNvPr id="5" name="图片 4">
            <a:extLst>
              <a:ext uri="{FF2B5EF4-FFF2-40B4-BE49-F238E27FC236}">
                <a16:creationId xmlns:a16="http://schemas.microsoft.com/office/drawing/2014/main" id="{C94F4DE9-95BD-32BF-4CEA-9547F543A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62" y="3522328"/>
            <a:ext cx="4205695" cy="3154271"/>
          </a:xfrm>
          <a:prstGeom prst="rect">
            <a:avLst/>
          </a:prstGeom>
        </p:spPr>
      </p:pic>
      <p:pic>
        <p:nvPicPr>
          <p:cNvPr id="6" name="图片 5">
            <a:extLst>
              <a:ext uri="{FF2B5EF4-FFF2-40B4-BE49-F238E27FC236}">
                <a16:creationId xmlns:a16="http://schemas.microsoft.com/office/drawing/2014/main" id="{7FA03001-7BDD-9512-F1AB-E46D5E079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257" y="3659217"/>
            <a:ext cx="4320743" cy="2880495"/>
          </a:xfrm>
          <a:prstGeom prst="rect">
            <a:avLst/>
          </a:prstGeom>
        </p:spPr>
      </p:pic>
    </p:spTree>
    <p:extLst>
      <p:ext uri="{BB962C8B-B14F-4D97-AF65-F5344CB8AC3E}">
        <p14:creationId xmlns:p14="http://schemas.microsoft.com/office/powerpoint/2010/main" val="153261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30D63-0F42-01AF-B376-0EF16425D773}"/>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D57D09BC-911C-F8DB-B8A6-5E8B0C092BAE}"/>
              </a:ext>
            </a:extLst>
          </p:cNvPr>
          <p:cNvSpPr>
            <a:spLocks noGrp="1"/>
          </p:cNvSpPr>
          <p:nvPr>
            <p:ph idx="1"/>
          </p:nvPr>
        </p:nvSpPr>
        <p:spPr/>
        <p:txBody>
          <a:bodyPr>
            <a:normAutofit/>
          </a:bodyPr>
          <a:lstStyle/>
          <a:p>
            <a:r>
              <a:rPr lang="zh-CN" altLang="en-US" sz="2000"/>
              <a:t>仿真</a:t>
            </a:r>
            <a:r>
              <a:rPr lang="en-US" altLang="zh-CN" sz="2000"/>
              <a:t>3: </a:t>
            </a:r>
            <a:r>
              <a:rPr lang="zh-CN" altLang="en-US" sz="2000"/>
              <a:t>单点突变效应评估</a:t>
            </a:r>
            <a:endParaRPr lang="en-US" altLang="zh-CN" sz="2000"/>
          </a:p>
          <a:p>
            <a:r>
              <a:rPr lang="zh-CN" altLang="en-US" sz="2000"/>
              <a:t>对于</a:t>
            </a:r>
            <a:r>
              <a:rPr lang="en-US" altLang="zh-CN" sz="2000"/>
              <a:t>ood</a:t>
            </a:r>
            <a:r>
              <a:rPr lang="zh-CN" altLang="en-US" sz="2000"/>
              <a:t>的样本，评估其每一个位点突变潜在带来的</a:t>
            </a:r>
            <a:r>
              <a:rPr lang="en-US" altLang="zh-CN" sz="2000"/>
              <a:t>lld</a:t>
            </a:r>
            <a:r>
              <a:rPr lang="zh-CN" altLang="en-US" sz="2000"/>
              <a:t>和</a:t>
            </a:r>
            <a:r>
              <a:rPr lang="en-US" altLang="zh-CN" sz="2000"/>
              <a:t>pred</a:t>
            </a:r>
            <a:r>
              <a:rPr lang="zh-CN" altLang="en-US" sz="2000"/>
              <a:t>的改进，观察到在预测上高度保守的区间也蕴含最高不确定性</a:t>
            </a:r>
          </a:p>
        </p:txBody>
      </p:sp>
      <p:sp>
        <p:nvSpPr>
          <p:cNvPr id="4" name="灯片编号占位符 3">
            <a:extLst>
              <a:ext uri="{FF2B5EF4-FFF2-40B4-BE49-F238E27FC236}">
                <a16:creationId xmlns:a16="http://schemas.microsoft.com/office/drawing/2014/main" id="{7F78A06B-5D33-A0E4-7E63-50172B548590}"/>
              </a:ext>
            </a:extLst>
          </p:cNvPr>
          <p:cNvSpPr>
            <a:spLocks noGrp="1"/>
          </p:cNvSpPr>
          <p:nvPr>
            <p:ph type="sldNum" sz="quarter" idx="12"/>
          </p:nvPr>
        </p:nvSpPr>
        <p:spPr/>
        <p:txBody>
          <a:bodyPr/>
          <a:lstStyle/>
          <a:p>
            <a:fld id="{320E0988-FA91-498B-B5AF-3649F77B6D07}" type="slidenum">
              <a:rPr lang="zh-CN" altLang="en-US" smtClean="0"/>
              <a:t>11</a:t>
            </a:fld>
            <a:endParaRPr lang="zh-CN" altLang="en-US"/>
          </a:p>
        </p:txBody>
      </p:sp>
      <p:grpSp>
        <p:nvGrpSpPr>
          <p:cNvPr id="9" name="组合 8">
            <a:extLst>
              <a:ext uri="{FF2B5EF4-FFF2-40B4-BE49-F238E27FC236}">
                <a16:creationId xmlns:a16="http://schemas.microsoft.com/office/drawing/2014/main" id="{35CC1862-70B5-7560-2603-FD23851CBA2A}"/>
              </a:ext>
            </a:extLst>
          </p:cNvPr>
          <p:cNvGrpSpPr/>
          <p:nvPr/>
        </p:nvGrpSpPr>
        <p:grpSpPr>
          <a:xfrm>
            <a:off x="866778" y="2677683"/>
            <a:ext cx="7648572" cy="4048124"/>
            <a:chOff x="19050" y="2407049"/>
            <a:chExt cx="9144000" cy="4606377"/>
          </a:xfrm>
        </p:grpSpPr>
        <p:pic>
          <p:nvPicPr>
            <p:cNvPr id="5" name="图片 4">
              <a:extLst>
                <a:ext uri="{FF2B5EF4-FFF2-40B4-BE49-F238E27FC236}">
                  <a16:creationId xmlns:a16="http://schemas.microsoft.com/office/drawing/2014/main" id="{2C3D703D-6871-1EAE-4760-14234B470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5641826"/>
              <a:ext cx="9144000" cy="1371600"/>
            </a:xfrm>
            <a:prstGeom prst="rect">
              <a:avLst/>
            </a:prstGeom>
          </p:spPr>
        </p:pic>
        <p:pic>
          <p:nvPicPr>
            <p:cNvPr id="8" name="图片 7">
              <a:extLst>
                <a:ext uri="{FF2B5EF4-FFF2-40B4-BE49-F238E27FC236}">
                  <a16:creationId xmlns:a16="http://schemas.microsoft.com/office/drawing/2014/main" id="{D341B1FC-D9CF-DE29-8610-6246F1B0E5F6}"/>
                </a:ext>
              </a:extLst>
            </p:cNvPr>
            <p:cNvPicPr>
              <a:picLocks noChangeAspect="1"/>
            </p:cNvPicPr>
            <p:nvPr/>
          </p:nvPicPr>
          <p:blipFill>
            <a:blip r:embed="rId3"/>
            <a:stretch>
              <a:fillRect/>
            </a:stretch>
          </p:blipFill>
          <p:spPr>
            <a:xfrm>
              <a:off x="2823063" y="2482304"/>
              <a:ext cx="5991225" cy="1819275"/>
            </a:xfrm>
            <a:prstGeom prst="rect">
              <a:avLst/>
            </a:prstGeom>
          </p:spPr>
        </p:pic>
        <p:pic>
          <p:nvPicPr>
            <p:cNvPr id="6" name="图片 5">
              <a:extLst>
                <a:ext uri="{FF2B5EF4-FFF2-40B4-BE49-F238E27FC236}">
                  <a16:creationId xmlns:a16="http://schemas.microsoft.com/office/drawing/2014/main" id="{3F1B7104-9DE7-ABB1-91D4-95B5A888D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 y="4332932"/>
              <a:ext cx="9144000" cy="1371600"/>
            </a:xfrm>
            <a:prstGeom prst="rect">
              <a:avLst/>
            </a:prstGeom>
          </p:spPr>
        </p:pic>
        <p:pic>
          <p:nvPicPr>
            <p:cNvPr id="7" name="图片 6">
              <a:extLst>
                <a:ext uri="{FF2B5EF4-FFF2-40B4-BE49-F238E27FC236}">
                  <a16:creationId xmlns:a16="http://schemas.microsoft.com/office/drawing/2014/main" id="{7DD17F1A-0FEF-3F74-6572-BD3DC14B1DAC}"/>
                </a:ext>
              </a:extLst>
            </p:cNvPr>
            <p:cNvPicPr>
              <a:picLocks noChangeAspect="1"/>
            </p:cNvPicPr>
            <p:nvPr/>
          </p:nvPicPr>
          <p:blipFill>
            <a:blip r:embed="rId5"/>
            <a:stretch>
              <a:fillRect/>
            </a:stretch>
          </p:blipFill>
          <p:spPr>
            <a:xfrm>
              <a:off x="19050" y="2407049"/>
              <a:ext cx="2635619" cy="1925883"/>
            </a:xfrm>
            <a:prstGeom prst="rect">
              <a:avLst/>
            </a:prstGeom>
          </p:spPr>
        </p:pic>
      </p:grpSp>
    </p:spTree>
    <p:extLst>
      <p:ext uri="{BB962C8B-B14F-4D97-AF65-F5344CB8AC3E}">
        <p14:creationId xmlns:p14="http://schemas.microsoft.com/office/powerpoint/2010/main" val="195597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EE697-B6BC-1739-7246-EE239D1C4B62}"/>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E80881BC-EF28-266B-7E07-824E2E9D6F04}"/>
              </a:ext>
            </a:extLst>
          </p:cNvPr>
          <p:cNvSpPr>
            <a:spLocks noGrp="1"/>
          </p:cNvSpPr>
          <p:nvPr>
            <p:ph idx="1"/>
          </p:nvPr>
        </p:nvSpPr>
        <p:spPr/>
        <p:txBody>
          <a:bodyPr>
            <a:normAutofit/>
          </a:bodyPr>
          <a:lstStyle/>
          <a:p>
            <a:r>
              <a:rPr lang="zh-CN" altLang="en-US" sz="2000"/>
              <a:t>分布外高预测</a:t>
            </a:r>
            <a:r>
              <a:rPr lang="en-US" altLang="zh-CN" sz="2000">
                <a:sym typeface="Wingdings" panose="05000000000000000000" pitchFamily="2" charset="2"/>
              </a:rPr>
              <a:t></a:t>
            </a:r>
            <a:r>
              <a:rPr lang="zh-CN" altLang="en-US" sz="2000"/>
              <a:t>高似然轨迹</a:t>
            </a:r>
            <a:r>
              <a:rPr lang="en-US" altLang="zh-CN" sz="2000"/>
              <a:t>, </a:t>
            </a:r>
            <a:r>
              <a:rPr lang="zh-CN" altLang="en-US" sz="2000"/>
              <a:t>以大模型评估</a:t>
            </a:r>
            <a:endParaRPr lang="en-US" altLang="zh-CN" sz="2000"/>
          </a:p>
          <a:p>
            <a:r>
              <a:rPr lang="zh-CN" altLang="en-US" sz="2000"/>
              <a:t>每次贪婪地突变单个碱基，以实现似然的提升</a:t>
            </a:r>
            <a:endParaRPr lang="en-US" altLang="zh-CN" sz="2000"/>
          </a:p>
          <a:p>
            <a:r>
              <a:rPr lang="zh-CN" altLang="en-US" sz="2000"/>
              <a:t>似然的贪婪提升伴随着预测的下降，且在大模型上预测的性能获得提升，这表明这类优化潜在的积极影响</a:t>
            </a:r>
            <a:endParaRPr lang="en-US" altLang="zh-CN" sz="2000"/>
          </a:p>
        </p:txBody>
      </p:sp>
      <p:sp>
        <p:nvSpPr>
          <p:cNvPr id="4" name="灯片编号占位符 3">
            <a:extLst>
              <a:ext uri="{FF2B5EF4-FFF2-40B4-BE49-F238E27FC236}">
                <a16:creationId xmlns:a16="http://schemas.microsoft.com/office/drawing/2014/main" id="{A97263AC-0D2F-9714-403B-2408C9CAAA7D}"/>
              </a:ext>
            </a:extLst>
          </p:cNvPr>
          <p:cNvSpPr>
            <a:spLocks noGrp="1"/>
          </p:cNvSpPr>
          <p:nvPr>
            <p:ph type="sldNum" sz="quarter" idx="12"/>
          </p:nvPr>
        </p:nvSpPr>
        <p:spPr/>
        <p:txBody>
          <a:bodyPr/>
          <a:lstStyle/>
          <a:p>
            <a:fld id="{320E0988-FA91-498B-B5AF-3649F77B6D07}" type="slidenum">
              <a:rPr lang="zh-CN" altLang="en-US" smtClean="0"/>
              <a:t>12</a:t>
            </a:fld>
            <a:endParaRPr lang="zh-CN" altLang="en-US"/>
          </a:p>
        </p:txBody>
      </p:sp>
      <p:grpSp>
        <p:nvGrpSpPr>
          <p:cNvPr id="9" name="组合 8">
            <a:extLst>
              <a:ext uri="{FF2B5EF4-FFF2-40B4-BE49-F238E27FC236}">
                <a16:creationId xmlns:a16="http://schemas.microsoft.com/office/drawing/2014/main" id="{AD4AF1F1-9087-F198-86E7-25F1DA01E103}"/>
              </a:ext>
            </a:extLst>
          </p:cNvPr>
          <p:cNvGrpSpPr/>
          <p:nvPr/>
        </p:nvGrpSpPr>
        <p:grpSpPr>
          <a:xfrm>
            <a:off x="0" y="3174099"/>
            <a:ext cx="9116610" cy="3551708"/>
            <a:chOff x="0" y="2952000"/>
            <a:chExt cx="9116610" cy="3551708"/>
          </a:xfrm>
        </p:grpSpPr>
        <p:pic>
          <p:nvPicPr>
            <p:cNvPr id="6" name="图片 5">
              <a:extLst>
                <a:ext uri="{FF2B5EF4-FFF2-40B4-BE49-F238E27FC236}">
                  <a16:creationId xmlns:a16="http://schemas.microsoft.com/office/drawing/2014/main" id="{8070712D-1E1F-E76C-62E8-0D9AD6217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2000"/>
              <a:ext cx="4735612" cy="3551708"/>
            </a:xfrm>
            <a:prstGeom prst="rect">
              <a:avLst/>
            </a:prstGeom>
          </p:spPr>
        </p:pic>
        <p:pic>
          <p:nvPicPr>
            <p:cNvPr id="8" name="图片 7">
              <a:extLst>
                <a:ext uri="{FF2B5EF4-FFF2-40B4-BE49-F238E27FC236}">
                  <a16:creationId xmlns:a16="http://schemas.microsoft.com/office/drawing/2014/main" id="{62C9B876-39F6-49CC-C0BF-787365EFC676}"/>
                </a:ext>
              </a:extLst>
            </p:cNvPr>
            <p:cNvPicPr>
              <a:picLocks noChangeAspect="1"/>
            </p:cNvPicPr>
            <p:nvPr/>
          </p:nvPicPr>
          <p:blipFill rotWithShape="1">
            <a:blip r:embed="rId3">
              <a:extLst>
                <a:ext uri="{28A0092B-C50C-407E-A947-70E740481C1C}">
                  <a14:useLocalDpi xmlns:a14="http://schemas.microsoft.com/office/drawing/2010/main" val="0"/>
                </a:ext>
              </a:extLst>
            </a:blip>
            <a:srcRect r="6617"/>
            <a:stretch/>
          </p:blipFill>
          <p:spPr>
            <a:xfrm>
              <a:off x="4380998" y="2952000"/>
              <a:ext cx="4735612" cy="3380776"/>
            </a:xfrm>
            <a:prstGeom prst="rect">
              <a:avLst/>
            </a:prstGeom>
          </p:spPr>
        </p:pic>
      </p:grpSp>
    </p:spTree>
    <p:extLst>
      <p:ext uri="{BB962C8B-B14F-4D97-AF65-F5344CB8AC3E}">
        <p14:creationId xmlns:p14="http://schemas.microsoft.com/office/powerpoint/2010/main" val="108643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A03E9-390E-C1B3-0F1F-E61E21F67660}"/>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035C65CF-C0CD-D4AC-1BCA-CDA5A133127D}"/>
              </a:ext>
            </a:extLst>
          </p:cNvPr>
          <p:cNvSpPr>
            <a:spLocks noGrp="1"/>
          </p:cNvSpPr>
          <p:nvPr>
            <p:ph idx="1"/>
          </p:nvPr>
        </p:nvSpPr>
        <p:spPr/>
        <p:txBody>
          <a:bodyPr>
            <a:normAutofit/>
          </a:bodyPr>
          <a:lstStyle/>
          <a:p>
            <a:r>
              <a:rPr lang="zh-CN" altLang="en-US" sz="2000"/>
              <a:t>真实高表达</a:t>
            </a:r>
            <a:r>
              <a:rPr lang="en-US" altLang="zh-CN" sz="2000">
                <a:sym typeface="Wingdings" panose="05000000000000000000" pitchFamily="2" charset="2"/>
              </a:rPr>
              <a:t></a:t>
            </a:r>
            <a:r>
              <a:rPr lang="zh-CN" altLang="en-US" sz="2000"/>
              <a:t>高预测轨迹</a:t>
            </a:r>
            <a:endParaRPr lang="en-US" altLang="zh-CN" sz="2000"/>
          </a:p>
          <a:p>
            <a:r>
              <a:rPr lang="zh-CN" altLang="en-US" sz="2000"/>
              <a:t>每次贪婪地突变单个碱基，以实现预测值的提升</a:t>
            </a:r>
            <a:endParaRPr lang="en-US" altLang="zh-CN" sz="2000"/>
          </a:p>
          <a:p>
            <a:r>
              <a:rPr lang="zh-CN" altLang="en-US" sz="2000"/>
              <a:t>预测的提升伴随着似然的下降，在</a:t>
            </a:r>
            <a:r>
              <a:rPr lang="en-US" altLang="zh-CN" sz="2000"/>
              <a:t>10</a:t>
            </a:r>
            <a:r>
              <a:rPr lang="zh-CN" altLang="en-US" sz="2000"/>
              <a:t>步后不再带来预测提升，仅带来似然下降</a:t>
            </a:r>
            <a:endParaRPr lang="en-US" altLang="zh-CN" sz="2000"/>
          </a:p>
          <a:p>
            <a:r>
              <a:rPr lang="zh-CN" altLang="en-US" sz="2000"/>
              <a:t>在轨迹向分布外推广时可评估单碱基突变效应，有助于探索潜在的悬崖特征和明确采样策略。</a:t>
            </a:r>
          </a:p>
        </p:txBody>
      </p:sp>
      <p:sp>
        <p:nvSpPr>
          <p:cNvPr id="4" name="灯片编号占位符 3">
            <a:extLst>
              <a:ext uri="{FF2B5EF4-FFF2-40B4-BE49-F238E27FC236}">
                <a16:creationId xmlns:a16="http://schemas.microsoft.com/office/drawing/2014/main" id="{70DA15EE-F830-59D2-AB29-27A19AEC4966}"/>
              </a:ext>
            </a:extLst>
          </p:cNvPr>
          <p:cNvSpPr>
            <a:spLocks noGrp="1"/>
          </p:cNvSpPr>
          <p:nvPr>
            <p:ph type="sldNum" sz="quarter" idx="12"/>
          </p:nvPr>
        </p:nvSpPr>
        <p:spPr/>
        <p:txBody>
          <a:bodyPr/>
          <a:lstStyle/>
          <a:p>
            <a:fld id="{320E0988-FA91-498B-B5AF-3649F77B6D07}" type="slidenum">
              <a:rPr lang="zh-CN" altLang="en-US" smtClean="0"/>
              <a:t>13</a:t>
            </a:fld>
            <a:endParaRPr lang="zh-CN" altLang="en-US"/>
          </a:p>
        </p:txBody>
      </p:sp>
      <p:grpSp>
        <p:nvGrpSpPr>
          <p:cNvPr id="9" name="组合 8">
            <a:extLst>
              <a:ext uri="{FF2B5EF4-FFF2-40B4-BE49-F238E27FC236}">
                <a16:creationId xmlns:a16="http://schemas.microsoft.com/office/drawing/2014/main" id="{1F56A39D-DC98-C89A-9451-440C4CDF1F1A}"/>
              </a:ext>
            </a:extLst>
          </p:cNvPr>
          <p:cNvGrpSpPr/>
          <p:nvPr/>
        </p:nvGrpSpPr>
        <p:grpSpPr>
          <a:xfrm>
            <a:off x="0" y="3423551"/>
            <a:ext cx="9144000" cy="3578825"/>
            <a:chOff x="0" y="3279175"/>
            <a:chExt cx="9144000" cy="3578825"/>
          </a:xfrm>
        </p:grpSpPr>
        <p:pic>
          <p:nvPicPr>
            <p:cNvPr id="6" name="图片 5">
              <a:extLst>
                <a:ext uri="{FF2B5EF4-FFF2-40B4-BE49-F238E27FC236}">
                  <a16:creationId xmlns:a16="http://schemas.microsoft.com/office/drawing/2014/main" id="{A0933395-5C7B-2AF1-C30A-C829D63AE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175"/>
              <a:ext cx="4771766" cy="3578825"/>
            </a:xfrm>
            <a:prstGeom prst="rect">
              <a:avLst/>
            </a:prstGeom>
          </p:spPr>
        </p:pic>
        <p:pic>
          <p:nvPicPr>
            <p:cNvPr id="8" name="图片 7">
              <a:extLst>
                <a:ext uri="{FF2B5EF4-FFF2-40B4-BE49-F238E27FC236}">
                  <a16:creationId xmlns:a16="http://schemas.microsoft.com/office/drawing/2014/main" id="{37F3F15F-4046-37FA-D3F1-42015BE2318C}"/>
                </a:ext>
              </a:extLst>
            </p:cNvPr>
            <p:cNvPicPr>
              <a:picLocks noChangeAspect="1"/>
            </p:cNvPicPr>
            <p:nvPr/>
          </p:nvPicPr>
          <p:blipFill rotWithShape="1">
            <a:blip r:embed="rId3">
              <a:extLst>
                <a:ext uri="{28A0092B-C50C-407E-A947-70E740481C1C}">
                  <a14:useLocalDpi xmlns:a14="http://schemas.microsoft.com/office/drawing/2010/main" val="0"/>
                </a:ext>
              </a:extLst>
            </a:blip>
            <a:srcRect l="3819" r="6694"/>
            <a:stretch/>
          </p:blipFill>
          <p:spPr>
            <a:xfrm>
              <a:off x="4463758" y="3371245"/>
              <a:ext cx="4680242" cy="3486755"/>
            </a:xfrm>
            <a:prstGeom prst="rect">
              <a:avLst/>
            </a:prstGeom>
          </p:spPr>
        </p:pic>
      </p:grpSp>
    </p:spTree>
    <p:extLst>
      <p:ext uri="{BB962C8B-B14F-4D97-AF65-F5344CB8AC3E}">
        <p14:creationId xmlns:p14="http://schemas.microsoft.com/office/powerpoint/2010/main" val="89247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3010E-A26E-34BC-8FFF-0C47C9A4A230}"/>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D674CB84-F0FA-F88E-F69B-43235D47CB89}"/>
              </a:ext>
            </a:extLst>
          </p:cNvPr>
          <p:cNvSpPr>
            <a:spLocks noGrp="1"/>
          </p:cNvSpPr>
          <p:nvPr>
            <p:ph idx="1"/>
          </p:nvPr>
        </p:nvSpPr>
        <p:spPr/>
        <p:txBody>
          <a:bodyPr>
            <a:normAutofit/>
          </a:bodyPr>
          <a:lstStyle/>
          <a:p>
            <a:r>
              <a:rPr lang="zh-CN" altLang="en-US" sz="2000">
                <a:solidFill>
                  <a:srgbClr val="C00000"/>
                </a:solidFill>
              </a:rPr>
              <a:t>策略</a:t>
            </a:r>
            <a:r>
              <a:rPr lang="en-US" altLang="zh-CN" sz="2000">
                <a:solidFill>
                  <a:srgbClr val="C00000"/>
                </a:solidFill>
              </a:rPr>
              <a:t>2</a:t>
            </a:r>
            <a:r>
              <a:rPr lang="en-US" altLang="zh-CN" sz="2000"/>
              <a:t>: </a:t>
            </a:r>
            <a:r>
              <a:rPr lang="zh-CN" altLang="en-US" sz="2000"/>
              <a:t>深度集成 </a:t>
            </a:r>
            <a:r>
              <a:rPr lang="en-US" altLang="zh-CN" sz="2000"/>
              <a:t>(Lakshminarayanan)</a:t>
            </a:r>
          </a:p>
          <a:p>
            <a:r>
              <a:rPr lang="en-US" altLang="zh-CN" sz="2000"/>
              <a:t>Deep Ensembles: </a:t>
            </a:r>
            <a:r>
              <a:rPr lang="zh-CN" altLang="en-US" sz="2000"/>
              <a:t>将序列建模为多个概率性子模型的组合，通用地拟合序列的期望和方差。对</a:t>
            </a:r>
            <a:r>
              <a:rPr lang="en-US" altLang="zh-CN" sz="2000"/>
              <a:t>GNN</a:t>
            </a:r>
            <a:r>
              <a:rPr lang="zh-CN" altLang="en-US" sz="2000"/>
              <a:t>、</a:t>
            </a:r>
            <a:r>
              <a:rPr lang="en-US" altLang="zh-CN" sz="2000"/>
              <a:t>Transformer</a:t>
            </a:r>
            <a:r>
              <a:rPr lang="zh-CN" altLang="en-US" sz="2000"/>
              <a:t>等场景通用</a:t>
            </a:r>
          </a:p>
        </p:txBody>
      </p:sp>
      <p:sp>
        <p:nvSpPr>
          <p:cNvPr id="4" name="灯片编号占位符 3">
            <a:extLst>
              <a:ext uri="{FF2B5EF4-FFF2-40B4-BE49-F238E27FC236}">
                <a16:creationId xmlns:a16="http://schemas.microsoft.com/office/drawing/2014/main" id="{E3186B4A-E6CF-E39C-45A4-5EED90D99A31}"/>
              </a:ext>
            </a:extLst>
          </p:cNvPr>
          <p:cNvSpPr>
            <a:spLocks noGrp="1"/>
          </p:cNvSpPr>
          <p:nvPr>
            <p:ph type="sldNum" sz="quarter" idx="12"/>
          </p:nvPr>
        </p:nvSpPr>
        <p:spPr/>
        <p:txBody>
          <a:bodyPr/>
          <a:lstStyle/>
          <a:p>
            <a:fld id="{320E0988-FA91-498B-B5AF-3649F77B6D07}" type="slidenum">
              <a:rPr lang="zh-CN" altLang="en-US" smtClean="0"/>
              <a:t>14</a:t>
            </a:fld>
            <a:endParaRPr lang="zh-CN" altLang="en-US"/>
          </a:p>
        </p:txBody>
      </p:sp>
      <p:pic>
        <p:nvPicPr>
          <p:cNvPr id="5" name="图片 4">
            <a:extLst>
              <a:ext uri="{FF2B5EF4-FFF2-40B4-BE49-F238E27FC236}">
                <a16:creationId xmlns:a16="http://schemas.microsoft.com/office/drawing/2014/main" id="{39C3C506-505C-45DA-441A-61256AF8E0AD}"/>
              </a:ext>
            </a:extLst>
          </p:cNvPr>
          <p:cNvPicPr>
            <a:picLocks noChangeAspect="1"/>
          </p:cNvPicPr>
          <p:nvPr/>
        </p:nvPicPr>
        <p:blipFill>
          <a:blip r:embed="rId2"/>
          <a:stretch>
            <a:fillRect/>
          </a:stretch>
        </p:blipFill>
        <p:spPr>
          <a:xfrm>
            <a:off x="929564" y="2363839"/>
            <a:ext cx="4680082" cy="723490"/>
          </a:xfrm>
          <a:prstGeom prst="rect">
            <a:avLst/>
          </a:prstGeom>
        </p:spPr>
      </p:pic>
      <p:pic>
        <p:nvPicPr>
          <p:cNvPr id="6" name="图片 5">
            <a:extLst>
              <a:ext uri="{FF2B5EF4-FFF2-40B4-BE49-F238E27FC236}">
                <a16:creationId xmlns:a16="http://schemas.microsoft.com/office/drawing/2014/main" id="{DB56765C-9C4F-EC46-1C48-FB4FF9A0FBE2}"/>
              </a:ext>
            </a:extLst>
          </p:cNvPr>
          <p:cNvPicPr>
            <a:picLocks noChangeAspect="1"/>
          </p:cNvPicPr>
          <p:nvPr/>
        </p:nvPicPr>
        <p:blipFill rotWithShape="1">
          <a:blip r:embed="rId3"/>
          <a:srcRect l="70146" t="31038" b="33571"/>
          <a:stretch/>
        </p:blipFill>
        <p:spPr>
          <a:xfrm>
            <a:off x="1047516" y="3181350"/>
            <a:ext cx="2419743" cy="283744"/>
          </a:xfrm>
          <a:prstGeom prst="rect">
            <a:avLst/>
          </a:prstGeom>
        </p:spPr>
      </p:pic>
      <p:pic>
        <p:nvPicPr>
          <p:cNvPr id="7" name="图片 6">
            <a:extLst>
              <a:ext uri="{FF2B5EF4-FFF2-40B4-BE49-F238E27FC236}">
                <a16:creationId xmlns:a16="http://schemas.microsoft.com/office/drawing/2014/main" id="{7D914967-9CDE-849A-470F-5A67E4689DB1}"/>
              </a:ext>
            </a:extLst>
          </p:cNvPr>
          <p:cNvPicPr>
            <a:picLocks noChangeAspect="1"/>
          </p:cNvPicPr>
          <p:nvPr/>
        </p:nvPicPr>
        <p:blipFill rotWithShape="1">
          <a:blip r:embed="rId3"/>
          <a:srcRect l="4417" t="61663" r="46005"/>
          <a:stretch/>
        </p:blipFill>
        <p:spPr>
          <a:xfrm>
            <a:off x="3606715" y="3155745"/>
            <a:ext cx="4005863" cy="306388"/>
          </a:xfrm>
          <a:prstGeom prst="rect">
            <a:avLst/>
          </a:prstGeom>
        </p:spPr>
      </p:pic>
      <p:pic>
        <p:nvPicPr>
          <p:cNvPr id="8" name="图片 7">
            <a:extLst>
              <a:ext uri="{FF2B5EF4-FFF2-40B4-BE49-F238E27FC236}">
                <a16:creationId xmlns:a16="http://schemas.microsoft.com/office/drawing/2014/main" id="{99880E03-25A6-5FB1-8D27-BB3010AB8F8C}"/>
              </a:ext>
            </a:extLst>
          </p:cNvPr>
          <p:cNvPicPr>
            <a:picLocks noChangeAspect="1"/>
          </p:cNvPicPr>
          <p:nvPr/>
        </p:nvPicPr>
        <p:blipFill>
          <a:blip r:embed="rId4"/>
          <a:stretch>
            <a:fillRect/>
          </a:stretch>
        </p:blipFill>
        <p:spPr>
          <a:xfrm>
            <a:off x="2029963" y="3598965"/>
            <a:ext cx="5582615" cy="3166099"/>
          </a:xfrm>
          <a:prstGeom prst="rect">
            <a:avLst/>
          </a:prstGeom>
        </p:spPr>
      </p:pic>
    </p:spTree>
    <p:extLst>
      <p:ext uri="{BB962C8B-B14F-4D97-AF65-F5344CB8AC3E}">
        <p14:creationId xmlns:p14="http://schemas.microsoft.com/office/powerpoint/2010/main" val="140187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30C27-E8DE-4357-9978-6C8191071B89}"/>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8EB553DD-EC94-0358-7A11-D18B04F422A6}"/>
              </a:ext>
            </a:extLst>
          </p:cNvPr>
          <p:cNvSpPr>
            <a:spLocks noGrp="1"/>
          </p:cNvSpPr>
          <p:nvPr>
            <p:ph idx="1"/>
          </p:nvPr>
        </p:nvSpPr>
        <p:spPr/>
        <p:txBody>
          <a:bodyPr>
            <a:normAutofit/>
          </a:bodyPr>
          <a:lstStyle/>
          <a:p>
            <a:r>
              <a:rPr lang="en-US" altLang="zh-CN" sz="2000"/>
              <a:t>Deep Ensembles (NIPS, 2017)</a:t>
            </a:r>
          </a:p>
          <a:p>
            <a:endParaRPr lang="en-US" altLang="zh-CN" sz="2000"/>
          </a:p>
          <a:p>
            <a:endParaRPr lang="en-US" altLang="zh-CN" sz="2000"/>
          </a:p>
          <a:p>
            <a:endParaRPr lang="en-US" altLang="zh-CN" sz="2000"/>
          </a:p>
          <a:p>
            <a:endParaRPr lang="en-US" altLang="zh-CN" sz="2000"/>
          </a:p>
        </p:txBody>
      </p:sp>
      <p:sp>
        <p:nvSpPr>
          <p:cNvPr id="4" name="灯片编号占位符 3">
            <a:extLst>
              <a:ext uri="{FF2B5EF4-FFF2-40B4-BE49-F238E27FC236}">
                <a16:creationId xmlns:a16="http://schemas.microsoft.com/office/drawing/2014/main" id="{1D17F8FE-00F8-05C2-B0B9-BE48B1AA5A92}"/>
              </a:ext>
            </a:extLst>
          </p:cNvPr>
          <p:cNvSpPr>
            <a:spLocks noGrp="1"/>
          </p:cNvSpPr>
          <p:nvPr>
            <p:ph type="sldNum" sz="quarter" idx="12"/>
          </p:nvPr>
        </p:nvSpPr>
        <p:spPr/>
        <p:txBody>
          <a:bodyPr/>
          <a:lstStyle/>
          <a:p>
            <a:fld id="{320E0988-FA91-498B-B5AF-3649F77B6D07}" type="slidenum">
              <a:rPr lang="zh-CN" altLang="en-US" smtClean="0"/>
              <a:t>15</a:t>
            </a:fld>
            <a:endParaRPr lang="zh-CN" altLang="en-US"/>
          </a:p>
        </p:txBody>
      </p:sp>
      <p:pic>
        <p:nvPicPr>
          <p:cNvPr id="5" name="图片 4">
            <a:extLst>
              <a:ext uri="{FF2B5EF4-FFF2-40B4-BE49-F238E27FC236}">
                <a16:creationId xmlns:a16="http://schemas.microsoft.com/office/drawing/2014/main" id="{77FD149E-30BD-3C8A-5312-1A2C9A8C1053}"/>
              </a:ext>
            </a:extLst>
          </p:cNvPr>
          <p:cNvPicPr>
            <a:picLocks noChangeAspect="1"/>
          </p:cNvPicPr>
          <p:nvPr/>
        </p:nvPicPr>
        <p:blipFill>
          <a:blip r:embed="rId3"/>
          <a:stretch>
            <a:fillRect/>
          </a:stretch>
        </p:blipFill>
        <p:spPr>
          <a:xfrm>
            <a:off x="2039736" y="3950227"/>
            <a:ext cx="5745852" cy="2852742"/>
          </a:xfrm>
          <a:prstGeom prst="rect">
            <a:avLst/>
          </a:prstGeom>
        </p:spPr>
      </p:pic>
      <p:pic>
        <p:nvPicPr>
          <p:cNvPr id="6" name="图片 5">
            <a:extLst>
              <a:ext uri="{FF2B5EF4-FFF2-40B4-BE49-F238E27FC236}">
                <a16:creationId xmlns:a16="http://schemas.microsoft.com/office/drawing/2014/main" id="{AF47DFE7-E32A-6AD8-7955-3B22071E72B4}"/>
              </a:ext>
            </a:extLst>
          </p:cNvPr>
          <p:cNvPicPr>
            <a:picLocks noChangeAspect="1"/>
          </p:cNvPicPr>
          <p:nvPr/>
        </p:nvPicPr>
        <p:blipFill>
          <a:blip r:embed="rId4"/>
          <a:stretch>
            <a:fillRect/>
          </a:stretch>
        </p:blipFill>
        <p:spPr>
          <a:xfrm>
            <a:off x="626252" y="1716253"/>
            <a:ext cx="8188036" cy="2322472"/>
          </a:xfrm>
          <a:prstGeom prst="rect">
            <a:avLst/>
          </a:prstGeom>
        </p:spPr>
      </p:pic>
    </p:spTree>
    <p:extLst>
      <p:ext uri="{BB962C8B-B14F-4D97-AF65-F5344CB8AC3E}">
        <p14:creationId xmlns:p14="http://schemas.microsoft.com/office/powerpoint/2010/main" val="296164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B87D6-E9A2-B6CE-6EA4-85287F89615C}"/>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A3CE1C6E-179D-9073-290D-BDB31B00A4DD}"/>
              </a:ext>
            </a:extLst>
          </p:cNvPr>
          <p:cNvSpPr>
            <a:spLocks noGrp="1"/>
          </p:cNvSpPr>
          <p:nvPr>
            <p:ph idx="1"/>
          </p:nvPr>
        </p:nvSpPr>
        <p:spPr/>
        <p:txBody>
          <a:bodyPr>
            <a:normAutofit/>
          </a:bodyPr>
          <a:lstStyle/>
          <a:p>
            <a:r>
              <a:rPr lang="zh-CN" altLang="en-US" sz="2000">
                <a:solidFill>
                  <a:srgbClr val="C00000"/>
                </a:solidFill>
              </a:rPr>
              <a:t>子模型</a:t>
            </a:r>
            <a:r>
              <a:rPr lang="en-US" altLang="zh-CN" sz="2000">
                <a:solidFill>
                  <a:srgbClr val="C00000"/>
                </a:solidFill>
              </a:rPr>
              <a:t>: </a:t>
            </a:r>
            <a:r>
              <a:rPr lang="zh-CN" altLang="en-US" sz="2000">
                <a:solidFill>
                  <a:srgbClr val="C00000"/>
                </a:solidFill>
              </a:rPr>
              <a:t>高斯过程</a:t>
            </a:r>
            <a:endParaRPr lang="en-US" altLang="zh-CN" sz="2000">
              <a:solidFill>
                <a:srgbClr val="C00000"/>
              </a:solidFill>
            </a:endParaRPr>
          </a:p>
          <a:p>
            <a:r>
              <a:rPr lang="zh-CN" altLang="en-US" sz="2000"/>
              <a:t>模型将当前序列建模为服从某特定的均值、方差估计的正态分布</a:t>
            </a:r>
            <a:endParaRPr lang="en-US" altLang="zh-CN" sz="2000"/>
          </a:p>
          <a:p>
            <a:r>
              <a:rPr lang="zh-CN" altLang="en-US" sz="2000"/>
              <a:t>贝叶斯模型，提供不确定度的可靠量化和改进的可解释性</a:t>
            </a:r>
            <a:endParaRPr lang="en-US" altLang="zh-CN" sz="2000"/>
          </a:p>
          <a:p>
            <a:r>
              <a:rPr lang="zh-CN" altLang="en-US" sz="2000"/>
              <a:t>已被广泛应用于化合物</a:t>
            </a:r>
            <a:r>
              <a:rPr lang="en-US" altLang="zh-CN" sz="2000"/>
              <a:t>(Bonnie Berger), </a:t>
            </a:r>
            <a:r>
              <a:rPr lang="zh-CN" altLang="en-US" sz="2000"/>
              <a:t>酶工程</a:t>
            </a:r>
            <a:r>
              <a:rPr lang="en-US" altLang="zh-CN" sz="2000"/>
              <a:t>(Arnold)</a:t>
            </a:r>
            <a:r>
              <a:rPr lang="zh-CN" altLang="en-US" sz="2000"/>
              <a:t>等领域</a:t>
            </a:r>
            <a:endParaRPr lang="en-US" altLang="zh-CN" sz="2000"/>
          </a:p>
        </p:txBody>
      </p:sp>
      <p:sp>
        <p:nvSpPr>
          <p:cNvPr id="4" name="灯片编号占位符 3">
            <a:extLst>
              <a:ext uri="{FF2B5EF4-FFF2-40B4-BE49-F238E27FC236}">
                <a16:creationId xmlns:a16="http://schemas.microsoft.com/office/drawing/2014/main" id="{E6D7E7F3-2BB2-B232-F2D9-5AE02658EEFF}"/>
              </a:ext>
            </a:extLst>
          </p:cNvPr>
          <p:cNvSpPr>
            <a:spLocks noGrp="1"/>
          </p:cNvSpPr>
          <p:nvPr>
            <p:ph type="sldNum" sz="quarter" idx="12"/>
          </p:nvPr>
        </p:nvSpPr>
        <p:spPr/>
        <p:txBody>
          <a:bodyPr/>
          <a:lstStyle/>
          <a:p>
            <a:fld id="{320E0988-FA91-498B-B5AF-3649F77B6D07}" type="slidenum">
              <a:rPr lang="zh-CN" altLang="en-US" smtClean="0"/>
              <a:t>16</a:t>
            </a:fld>
            <a:endParaRPr lang="zh-CN" altLang="en-US"/>
          </a:p>
        </p:txBody>
      </p:sp>
      <p:pic>
        <p:nvPicPr>
          <p:cNvPr id="6" name="图片 5">
            <a:extLst>
              <a:ext uri="{FF2B5EF4-FFF2-40B4-BE49-F238E27FC236}">
                <a16:creationId xmlns:a16="http://schemas.microsoft.com/office/drawing/2014/main" id="{5442F7FD-C211-835B-E6B3-CCADAA75C0CA}"/>
              </a:ext>
            </a:extLst>
          </p:cNvPr>
          <p:cNvPicPr>
            <a:picLocks noChangeAspect="1"/>
          </p:cNvPicPr>
          <p:nvPr/>
        </p:nvPicPr>
        <p:blipFill>
          <a:blip r:embed="rId3"/>
          <a:stretch>
            <a:fillRect/>
          </a:stretch>
        </p:blipFill>
        <p:spPr>
          <a:xfrm>
            <a:off x="628649" y="3881495"/>
            <a:ext cx="7962900" cy="2458977"/>
          </a:xfrm>
          <a:prstGeom prst="rect">
            <a:avLst/>
          </a:prstGeom>
        </p:spPr>
      </p:pic>
    </p:spTree>
    <p:extLst>
      <p:ext uri="{BB962C8B-B14F-4D97-AF65-F5344CB8AC3E}">
        <p14:creationId xmlns:p14="http://schemas.microsoft.com/office/powerpoint/2010/main" val="310501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93A4E-D841-B72D-2E37-D6941C05E787}"/>
              </a:ext>
            </a:extLst>
          </p:cNvPr>
          <p:cNvSpPr>
            <a:spLocks noGrp="1"/>
          </p:cNvSpPr>
          <p:nvPr>
            <p:ph type="title"/>
          </p:nvPr>
        </p:nvSpPr>
        <p:spPr/>
        <p:txBody>
          <a:bodyPr/>
          <a:lstStyle/>
          <a:p>
            <a:r>
              <a:rPr lang="en-US" altLang="zh-CN"/>
              <a:t>Methods</a:t>
            </a:r>
            <a:endParaRPr lang="zh-CN" altLang="en-US"/>
          </a:p>
        </p:txBody>
      </p:sp>
      <p:sp>
        <p:nvSpPr>
          <p:cNvPr id="4" name="灯片编号占位符 3">
            <a:extLst>
              <a:ext uri="{FF2B5EF4-FFF2-40B4-BE49-F238E27FC236}">
                <a16:creationId xmlns:a16="http://schemas.microsoft.com/office/drawing/2014/main" id="{1A54F269-B351-FD4C-A077-70AC385C504A}"/>
              </a:ext>
            </a:extLst>
          </p:cNvPr>
          <p:cNvSpPr>
            <a:spLocks noGrp="1"/>
          </p:cNvSpPr>
          <p:nvPr>
            <p:ph type="sldNum" sz="quarter" idx="12"/>
          </p:nvPr>
        </p:nvSpPr>
        <p:spPr/>
        <p:txBody>
          <a:bodyPr/>
          <a:lstStyle/>
          <a:p>
            <a:fld id="{320E0988-FA91-498B-B5AF-3649F77B6D07}" type="slidenum">
              <a:rPr lang="zh-CN" altLang="en-US" smtClean="0"/>
              <a:t>17</a:t>
            </a:fld>
            <a:endParaRPr lang="zh-CN" altLang="en-US"/>
          </a:p>
        </p:txBody>
      </p:sp>
      <p:sp>
        <p:nvSpPr>
          <p:cNvPr id="5" name="内容占位符 2">
            <a:extLst>
              <a:ext uri="{FF2B5EF4-FFF2-40B4-BE49-F238E27FC236}">
                <a16:creationId xmlns:a16="http://schemas.microsoft.com/office/drawing/2014/main" id="{B86903AB-EF99-E6A2-BB0A-C142F39B9457}"/>
              </a:ext>
            </a:extLst>
          </p:cNvPr>
          <p:cNvSpPr>
            <a:spLocks noGrp="1"/>
          </p:cNvSpPr>
          <p:nvPr>
            <p:ph idx="1"/>
          </p:nvPr>
        </p:nvSpPr>
        <p:spPr>
          <a:xfrm>
            <a:off x="628650" y="1323181"/>
            <a:ext cx="7886700" cy="4853782"/>
          </a:xfrm>
        </p:spPr>
        <p:txBody>
          <a:bodyPr>
            <a:normAutofit/>
          </a:bodyPr>
          <a:lstStyle/>
          <a:p>
            <a:pPr marL="0" indent="0">
              <a:buNone/>
            </a:pPr>
            <a:r>
              <a:rPr lang="zh-CN" altLang="en-US" sz="2000"/>
              <a:t>仿真</a:t>
            </a:r>
            <a:r>
              <a:rPr lang="en-US" altLang="zh-CN" sz="2000"/>
              <a:t>1: </a:t>
            </a:r>
            <a:r>
              <a:rPr lang="zh-CN" altLang="en-US" sz="2000"/>
              <a:t>深度集成模型对训练集数据的建模</a:t>
            </a:r>
            <a:endParaRPr lang="en-US" altLang="zh-CN" sz="2000"/>
          </a:p>
          <a:p>
            <a:r>
              <a:rPr lang="zh-CN" altLang="en-US" sz="2000"/>
              <a:t>清洗得到</a:t>
            </a:r>
            <a:r>
              <a:rPr lang="en-US" altLang="zh-CN" sz="2000"/>
              <a:t>aviv</a:t>
            </a:r>
            <a:r>
              <a:rPr lang="zh-CN" altLang="en-US" sz="2000"/>
              <a:t>提供的存在多次重复的</a:t>
            </a:r>
            <a:r>
              <a:rPr lang="en-US" altLang="zh-CN" sz="2000"/>
              <a:t>reads</a:t>
            </a:r>
            <a:r>
              <a:rPr lang="zh-CN" altLang="en-US" sz="2000"/>
              <a:t>的数据</a:t>
            </a:r>
            <a:r>
              <a:rPr lang="en-US" altLang="zh-CN" sz="2000"/>
              <a:t>(8000</a:t>
            </a:r>
            <a:r>
              <a:rPr lang="zh-CN" altLang="en-US" sz="2000"/>
              <a:t>条</a:t>
            </a:r>
            <a:r>
              <a:rPr lang="en-US" altLang="zh-CN" sz="2000"/>
              <a:t>)</a:t>
            </a:r>
            <a:endParaRPr lang="en-US" altLang="zh-CN" sz="1600"/>
          </a:p>
          <a:p>
            <a:r>
              <a:rPr lang="zh-CN" altLang="en-US" sz="2000"/>
              <a:t>训练</a:t>
            </a:r>
            <a:r>
              <a:rPr lang="en-US" altLang="zh-CN" sz="2000"/>
              <a:t>10</a:t>
            </a:r>
            <a:r>
              <a:rPr lang="zh-CN" altLang="en-US" sz="2000"/>
              <a:t>个子模型，每个模型不放回采样</a:t>
            </a:r>
            <a:r>
              <a:rPr lang="en-US" altLang="zh-CN" sz="2000"/>
              <a:t>1000</a:t>
            </a:r>
            <a:r>
              <a:rPr lang="zh-CN" altLang="en-US" sz="2000"/>
              <a:t>条序列进行训练</a:t>
            </a:r>
            <a:endParaRPr lang="en-US" altLang="zh-CN" sz="2000"/>
          </a:p>
          <a:p>
            <a:r>
              <a:rPr lang="zh-CN" altLang="en-US" sz="2000"/>
              <a:t>子模型</a:t>
            </a:r>
            <a:r>
              <a:rPr lang="en-US" altLang="zh-CN" sz="2000"/>
              <a:t>: 3</a:t>
            </a:r>
            <a:r>
              <a:rPr lang="zh-CN" altLang="en-US" sz="2000"/>
              <a:t>层</a:t>
            </a:r>
            <a:r>
              <a:rPr lang="en-US" altLang="zh-CN" sz="2000">
                <a:solidFill>
                  <a:srgbClr val="2AA198"/>
                </a:solidFill>
                <a:latin typeface="Consolas" panose="020B0609020204030204" pitchFamily="49" charset="0"/>
              </a:rPr>
              <a:t>Linear + Gaussian Layer + ReLU</a:t>
            </a:r>
          </a:p>
        </p:txBody>
      </p:sp>
      <p:pic>
        <p:nvPicPr>
          <p:cNvPr id="6" name="图片 5">
            <a:extLst>
              <a:ext uri="{FF2B5EF4-FFF2-40B4-BE49-F238E27FC236}">
                <a16:creationId xmlns:a16="http://schemas.microsoft.com/office/drawing/2014/main" id="{7B3A065C-D4F4-29E9-FC99-04128F6331CC}"/>
              </a:ext>
            </a:extLst>
          </p:cNvPr>
          <p:cNvPicPr>
            <a:picLocks noChangeAspect="1"/>
          </p:cNvPicPr>
          <p:nvPr/>
        </p:nvPicPr>
        <p:blipFill>
          <a:blip r:embed="rId2"/>
          <a:stretch>
            <a:fillRect/>
          </a:stretch>
        </p:blipFill>
        <p:spPr>
          <a:xfrm>
            <a:off x="1946192" y="2971800"/>
            <a:ext cx="5251615" cy="3857625"/>
          </a:xfrm>
          <a:prstGeom prst="rect">
            <a:avLst/>
          </a:prstGeom>
        </p:spPr>
      </p:pic>
    </p:spTree>
    <p:extLst>
      <p:ext uri="{BB962C8B-B14F-4D97-AF65-F5344CB8AC3E}">
        <p14:creationId xmlns:p14="http://schemas.microsoft.com/office/powerpoint/2010/main" val="116862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896F1-1111-BC67-F32B-28C77CB30420}"/>
              </a:ext>
            </a:extLst>
          </p:cNvPr>
          <p:cNvSpPr>
            <a:spLocks noGrp="1"/>
          </p:cNvSpPr>
          <p:nvPr>
            <p:ph type="title"/>
          </p:nvPr>
        </p:nvSpPr>
        <p:spPr/>
        <p:txBody>
          <a:bodyPr/>
          <a:lstStyle/>
          <a:p>
            <a:r>
              <a:rPr lang="en-US" altLang="zh-CN"/>
              <a:t>Methods</a:t>
            </a: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F68E735-B96F-DDE9-EE7A-3DBD131C26B4}"/>
                  </a:ext>
                </a:extLst>
              </p:cNvPr>
              <p:cNvSpPr>
                <a:spLocks noGrp="1"/>
              </p:cNvSpPr>
              <p:nvPr>
                <p:ph idx="1"/>
              </p:nvPr>
            </p:nvSpPr>
            <p:spPr/>
            <p:txBody>
              <a:bodyPr>
                <a:normAutofit/>
              </a:bodyPr>
              <a:lstStyle/>
              <a:p>
                <a:r>
                  <a:rPr lang="zh-CN" altLang="en-US" sz="2000"/>
                  <a:t>仿真</a:t>
                </a:r>
                <a:r>
                  <a:rPr lang="en-US" altLang="zh-CN" sz="2000"/>
                  <a:t>2: </a:t>
                </a:r>
                <a:r>
                  <a:rPr lang="zh-CN" altLang="en-US" sz="2000"/>
                  <a:t>语法分析</a:t>
                </a:r>
                <a:endParaRPr lang="en-US" altLang="zh-CN" sz="2000"/>
              </a:p>
              <a:p>
                <a:r>
                  <a:rPr lang="zh-CN" altLang="en-US" sz="2000"/>
                  <a:t>测试集：</a:t>
                </a:r>
                <a:r>
                  <a:rPr lang="en-US" altLang="zh-CN" sz="2000"/>
                  <a:t>bin13~bin17, </a:t>
                </a:r>
                <a:r>
                  <a:rPr lang="zh-CN" altLang="en-US" sz="2000"/>
                  <a:t>筛选其中</a:t>
                </a:r>
                <a14:m>
                  <m:oMath xmlns:m="http://schemas.openxmlformats.org/officeDocument/2006/math">
                    <m:r>
                      <a:rPr lang="en-US" altLang="zh-CN" sz="2000" b="0" i="1" smtClean="0">
                        <a:latin typeface="Cambria Math" panose="02040503050406030204" pitchFamily="18" charset="0"/>
                      </a:rPr>
                      <m:t>𝜎</m:t>
                    </m:r>
                  </m:oMath>
                </a14:m>
                <a:r>
                  <a:rPr lang="zh-CN" altLang="en-US" sz="2000"/>
                  <a:t>最高和最低样本</a:t>
                </a:r>
                <a:endParaRPr lang="en-US" altLang="zh-CN" sz="2000"/>
              </a:p>
              <a:p>
                <a:r>
                  <a:rPr lang="en-US" altLang="zh-CN" sz="2000"/>
                  <a:t>GP</a:t>
                </a:r>
                <a:r>
                  <a:rPr lang="zh-CN" altLang="en-US" sz="2000"/>
                  <a:t>模型允许通过内积</a:t>
                </a:r>
                <a14:m>
                  <m:oMath xmlns:m="http://schemas.openxmlformats.org/officeDocument/2006/math">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𝑇</m:t>
                        </m:r>
                      </m:sup>
                    </m:sSubSup>
                    <m:r>
                      <a:rPr lang="en-US" altLang="zh-CN" sz="2000" b="0" i="1" smtClean="0">
                        <a:latin typeface="Cambria Math" panose="02040503050406030204" pitchFamily="18" charset="0"/>
                      </a:rPr>
                      <m:t>)</m:t>
                    </m:r>
                  </m:oMath>
                </a14:m>
                <a:r>
                  <a:rPr lang="zh-CN" altLang="en-US" sz="2000"/>
                  <a:t>估计</a:t>
                </a:r>
                <a:r>
                  <a:rPr lang="en-US" altLang="zh-CN" sz="2000">
                    <a:solidFill>
                      <a:srgbClr val="C00000"/>
                    </a:solidFill>
                  </a:rPr>
                  <a:t>[</a:t>
                </a:r>
                <a:r>
                  <a:rPr lang="zh-CN" altLang="en-US" sz="2000">
                    <a:solidFill>
                      <a:srgbClr val="C00000"/>
                    </a:solidFill>
                  </a:rPr>
                  <a:t>最大贡献样本</a:t>
                </a:r>
                <a:r>
                  <a:rPr lang="en-US" altLang="zh-CN" sz="2000">
                    <a:solidFill>
                      <a:srgbClr val="C00000"/>
                    </a:solidFill>
                  </a:rPr>
                  <a:t>]</a:t>
                </a:r>
              </a:p>
              <a:p>
                <a:r>
                  <a:rPr lang="zh-CN" altLang="en-US" sz="2000"/>
                  <a:t>示例：高不确定度样本在不同模型中最近邻点有较大差异</a:t>
                </a:r>
              </a:p>
            </p:txBody>
          </p:sp>
        </mc:Choice>
        <mc:Fallback>
          <p:sp>
            <p:nvSpPr>
              <p:cNvPr id="3" name="内容占位符 2">
                <a:extLst>
                  <a:ext uri="{FF2B5EF4-FFF2-40B4-BE49-F238E27FC236}">
                    <a16:creationId xmlns:a16="http://schemas.microsoft.com/office/drawing/2014/main" id="{AF68E735-B96F-DDE9-EE7A-3DBD131C26B4}"/>
                  </a:ext>
                </a:extLst>
              </p:cNvPr>
              <p:cNvSpPr>
                <a:spLocks noGrp="1" noRot="1" noChangeAspect="1" noMove="1" noResize="1" noEditPoints="1" noAdjustHandles="1" noChangeArrowheads="1" noChangeShapeType="1" noTextEdit="1"/>
              </p:cNvSpPr>
              <p:nvPr>
                <p:ph idx="1"/>
              </p:nvPr>
            </p:nvSpPr>
            <p:spPr>
              <a:blipFill>
                <a:blip r:embed="rId2"/>
                <a:stretch>
                  <a:fillRect l="-696" t="-15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BA44190-404E-B1AB-7CFA-16FD4279532F}"/>
              </a:ext>
            </a:extLst>
          </p:cNvPr>
          <p:cNvSpPr>
            <a:spLocks noGrp="1"/>
          </p:cNvSpPr>
          <p:nvPr>
            <p:ph type="sldNum" sz="quarter" idx="12"/>
          </p:nvPr>
        </p:nvSpPr>
        <p:spPr/>
        <p:txBody>
          <a:bodyPr/>
          <a:lstStyle/>
          <a:p>
            <a:fld id="{320E0988-FA91-498B-B5AF-3649F77B6D07}" type="slidenum">
              <a:rPr lang="zh-CN" altLang="en-US" smtClean="0"/>
              <a:t>18</a:t>
            </a:fld>
            <a:endParaRPr lang="zh-CN" altLang="en-US"/>
          </a:p>
        </p:txBody>
      </p:sp>
      <p:grpSp>
        <p:nvGrpSpPr>
          <p:cNvPr id="5" name="组合 4">
            <a:extLst>
              <a:ext uri="{FF2B5EF4-FFF2-40B4-BE49-F238E27FC236}">
                <a16:creationId xmlns:a16="http://schemas.microsoft.com/office/drawing/2014/main" id="{E2591F91-41A5-A9BC-32E5-85750BE049A8}"/>
              </a:ext>
            </a:extLst>
          </p:cNvPr>
          <p:cNvGrpSpPr/>
          <p:nvPr/>
        </p:nvGrpSpPr>
        <p:grpSpPr>
          <a:xfrm>
            <a:off x="0" y="2946563"/>
            <a:ext cx="9144000" cy="3849414"/>
            <a:chOff x="0" y="2443198"/>
            <a:chExt cx="9144000" cy="3849414"/>
          </a:xfrm>
        </p:grpSpPr>
        <p:pic>
          <p:nvPicPr>
            <p:cNvPr id="6" name="图片 5">
              <a:extLst>
                <a:ext uri="{FF2B5EF4-FFF2-40B4-BE49-F238E27FC236}">
                  <a16:creationId xmlns:a16="http://schemas.microsoft.com/office/drawing/2014/main" id="{CD1DD402-7591-4B80-12C4-B1E42643F5A2}"/>
                </a:ext>
              </a:extLst>
            </p:cNvPr>
            <p:cNvPicPr>
              <a:picLocks noChangeAspect="1"/>
            </p:cNvPicPr>
            <p:nvPr/>
          </p:nvPicPr>
          <p:blipFill>
            <a:blip r:embed="rId3"/>
            <a:stretch>
              <a:fillRect/>
            </a:stretch>
          </p:blipFill>
          <p:spPr>
            <a:xfrm>
              <a:off x="0" y="2443198"/>
              <a:ext cx="9144000" cy="3091621"/>
            </a:xfrm>
            <a:prstGeom prst="rect">
              <a:avLst/>
            </a:prstGeom>
          </p:spPr>
        </p:pic>
        <p:pic>
          <p:nvPicPr>
            <p:cNvPr id="7" name="图片 6">
              <a:extLst>
                <a:ext uri="{FF2B5EF4-FFF2-40B4-BE49-F238E27FC236}">
                  <a16:creationId xmlns:a16="http://schemas.microsoft.com/office/drawing/2014/main" id="{C9B3E05B-6348-B273-0634-ECB4DAF36A97}"/>
                </a:ext>
              </a:extLst>
            </p:cNvPr>
            <p:cNvPicPr>
              <a:picLocks noChangeAspect="1"/>
            </p:cNvPicPr>
            <p:nvPr/>
          </p:nvPicPr>
          <p:blipFill rotWithShape="1">
            <a:blip r:embed="rId4"/>
            <a:srcRect b="75268"/>
            <a:stretch/>
          </p:blipFill>
          <p:spPr>
            <a:xfrm>
              <a:off x="0" y="5534819"/>
              <a:ext cx="9144000" cy="757793"/>
            </a:xfrm>
            <a:prstGeom prst="rect">
              <a:avLst/>
            </a:prstGeom>
          </p:spPr>
        </p:pic>
      </p:grpSp>
      <p:sp>
        <p:nvSpPr>
          <p:cNvPr id="8" name="矩形 7">
            <a:extLst>
              <a:ext uri="{FF2B5EF4-FFF2-40B4-BE49-F238E27FC236}">
                <a16:creationId xmlns:a16="http://schemas.microsoft.com/office/drawing/2014/main" id="{51C766FB-9074-7F79-A346-614871F93082}"/>
              </a:ext>
            </a:extLst>
          </p:cNvPr>
          <p:cNvSpPr/>
          <p:nvPr/>
        </p:nvSpPr>
        <p:spPr>
          <a:xfrm>
            <a:off x="0" y="3108960"/>
            <a:ext cx="9062720" cy="584200"/>
          </a:xfrm>
          <a:prstGeom prst="rect">
            <a:avLst/>
          </a:prstGeom>
          <a:noFill/>
          <a:ln w="50800">
            <a:solidFill>
              <a:srgbClr val="FFC000">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F27FC7A-4D33-4A81-CB5F-8C72B03CE5C8}"/>
              </a:ext>
            </a:extLst>
          </p:cNvPr>
          <p:cNvSpPr/>
          <p:nvPr/>
        </p:nvSpPr>
        <p:spPr>
          <a:xfrm>
            <a:off x="0" y="6187963"/>
            <a:ext cx="9062720" cy="584200"/>
          </a:xfrm>
          <a:prstGeom prst="rect">
            <a:avLst/>
          </a:prstGeom>
          <a:noFill/>
          <a:ln w="50800">
            <a:solidFill>
              <a:srgbClr val="FFC000">
                <a:alpha val="8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196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F856A-8F1A-5AB2-995E-82AC48D3D281}"/>
              </a:ext>
            </a:extLst>
          </p:cNvPr>
          <p:cNvSpPr>
            <a:spLocks noGrp="1"/>
          </p:cNvSpPr>
          <p:nvPr>
            <p:ph type="title"/>
          </p:nvPr>
        </p:nvSpPr>
        <p:spPr/>
        <p:txBody>
          <a:bodyPr/>
          <a:lstStyle/>
          <a:p>
            <a:r>
              <a:rPr lang="en-US" altLang="zh-CN"/>
              <a:t>Active Learning</a:t>
            </a:r>
            <a:endParaRPr lang="zh-CN" altLang="en-US"/>
          </a:p>
        </p:txBody>
      </p:sp>
      <p:sp>
        <p:nvSpPr>
          <p:cNvPr id="3" name="内容占位符 2">
            <a:extLst>
              <a:ext uri="{FF2B5EF4-FFF2-40B4-BE49-F238E27FC236}">
                <a16:creationId xmlns:a16="http://schemas.microsoft.com/office/drawing/2014/main" id="{AD044C05-F1D3-3F07-A8C2-707F2B68E9DD}"/>
              </a:ext>
            </a:extLst>
          </p:cNvPr>
          <p:cNvSpPr>
            <a:spLocks noGrp="1"/>
          </p:cNvSpPr>
          <p:nvPr>
            <p:ph idx="1"/>
          </p:nvPr>
        </p:nvSpPr>
        <p:spPr/>
        <p:txBody>
          <a:bodyPr>
            <a:normAutofit/>
          </a:bodyPr>
          <a:lstStyle/>
          <a:p>
            <a:r>
              <a:rPr lang="zh-CN" altLang="en-US" sz="2000"/>
              <a:t>基于</a:t>
            </a:r>
            <a:r>
              <a:rPr lang="en-US" altLang="zh-CN" sz="2000"/>
              <a:t>Deep Ensembles</a:t>
            </a:r>
            <a:r>
              <a:rPr lang="zh-CN" altLang="en-US" sz="2000"/>
              <a:t>模型，我们尝试对于分布外样本进行采样</a:t>
            </a:r>
            <a:endParaRPr lang="en-US" altLang="zh-CN" sz="2000"/>
          </a:p>
          <a:p>
            <a:r>
              <a:rPr lang="zh-CN" altLang="en-US" sz="2000"/>
              <a:t>仿真</a:t>
            </a:r>
            <a:r>
              <a:rPr lang="en-US" altLang="zh-CN" sz="2000"/>
              <a:t>: </a:t>
            </a:r>
            <a:r>
              <a:rPr lang="zh-CN" altLang="en-US" sz="2000"/>
              <a:t>采样模拟 </a:t>
            </a:r>
            <a:r>
              <a:rPr lang="en-US" altLang="zh-CN" sz="2000"/>
              <a:t>(</a:t>
            </a:r>
            <a:r>
              <a:rPr lang="en-US" altLang="zh-CN" sz="2000" b="0">
                <a:solidFill>
                  <a:srgbClr val="2AA198"/>
                </a:solidFill>
                <a:effectLst/>
                <a:latin typeface="Consolas" panose="020B0609020204030204" pitchFamily="49" charset="0"/>
              </a:rPr>
              <a:t>Acquisition Functions</a:t>
            </a:r>
            <a:r>
              <a:rPr lang="en-US" altLang="zh-CN" sz="2000"/>
              <a:t>)</a:t>
            </a:r>
          </a:p>
          <a:p>
            <a:r>
              <a:rPr lang="zh-CN" altLang="en-US" sz="2000"/>
              <a:t>应当选择何种样本点作为下一次的采样</a:t>
            </a:r>
            <a:r>
              <a:rPr lang="en-US" altLang="zh-CN" sz="2000"/>
              <a:t>?</a:t>
            </a:r>
          </a:p>
          <a:p>
            <a:r>
              <a:rPr lang="en-US" altLang="zh-CN" sz="2000"/>
              <a:t>Bayes Optimization: Exploitation-Exploration Trade-Offs</a:t>
            </a:r>
          </a:p>
          <a:p>
            <a:endParaRPr lang="zh-CN" altLang="en-US" sz="2000"/>
          </a:p>
        </p:txBody>
      </p:sp>
      <p:sp>
        <p:nvSpPr>
          <p:cNvPr id="4" name="灯片编号占位符 3">
            <a:extLst>
              <a:ext uri="{FF2B5EF4-FFF2-40B4-BE49-F238E27FC236}">
                <a16:creationId xmlns:a16="http://schemas.microsoft.com/office/drawing/2014/main" id="{479FC614-8581-6274-8B27-31B7F978E9DA}"/>
              </a:ext>
            </a:extLst>
          </p:cNvPr>
          <p:cNvSpPr>
            <a:spLocks noGrp="1"/>
          </p:cNvSpPr>
          <p:nvPr>
            <p:ph type="sldNum" sz="quarter" idx="12"/>
          </p:nvPr>
        </p:nvSpPr>
        <p:spPr/>
        <p:txBody>
          <a:bodyPr/>
          <a:lstStyle/>
          <a:p>
            <a:fld id="{320E0988-FA91-498B-B5AF-3649F77B6D07}" type="slidenum">
              <a:rPr lang="zh-CN" altLang="en-US" smtClean="0"/>
              <a:t>19</a:t>
            </a:fld>
            <a:endParaRPr lang="zh-CN" altLang="en-US"/>
          </a:p>
        </p:txBody>
      </p:sp>
      <p:pic>
        <p:nvPicPr>
          <p:cNvPr id="5" name="图片 4">
            <a:extLst>
              <a:ext uri="{FF2B5EF4-FFF2-40B4-BE49-F238E27FC236}">
                <a16:creationId xmlns:a16="http://schemas.microsoft.com/office/drawing/2014/main" id="{00359BC6-3ECE-2F6E-A9FB-386B91B5B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7" y="2927875"/>
            <a:ext cx="7762913" cy="3662997"/>
          </a:xfrm>
          <a:prstGeom prst="rect">
            <a:avLst/>
          </a:prstGeom>
        </p:spPr>
      </p:pic>
    </p:spTree>
    <p:extLst>
      <p:ext uri="{BB962C8B-B14F-4D97-AF65-F5344CB8AC3E}">
        <p14:creationId xmlns:p14="http://schemas.microsoft.com/office/powerpoint/2010/main" val="34690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5E70-84E9-78D0-D14B-8CF1BFE601B0}"/>
              </a:ext>
            </a:extLst>
          </p:cNvPr>
          <p:cNvSpPr>
            <a:spLocks noGrp="1"/>
          </p:cNvSpPr>
          <p:nvPr>
            <p:ph type="title"/>
          </p:nvPr>
        </p:nvSpPr>
        <p:spPr/>
        <p:txBody>
          <a:bodyPr/>
          <a:lstStyle/>
          <a:p>
            <a:r>
              <a:rPr lang="en-US" altLang="zh-CN"/>
              <a:t>Major Concerns</a:t>
            </a:r>
            <a:endParaRPr lang="zh-CN" altLang="en-US"/>
          </a:p>
        </p:txBody>
      </p:sp>
      <p:sp>
        <p:nvSpPr>
          <p:cNvPr id="3" name="内容占位符 2">
            <a:extLst>
              <a:ext uri="{FF2B5EF4-FFF2-40B4-BE49-F238E27FC236}">
                <a16:creationId xmlns:a16="http://schemas.microsoft.com/office/drawing/2014/main" id="{B34FD915-8BCE-2C7B-A2F7-7733690941CA}"/>
              </a:ext>
            </a:extLst>
          </p:cNvPr>
          <p:cNvSpPr>
            <a:spLocks noGrp="1"/>
          </p:cNvSpPr>
          <p:nvPr>
            <p:ph idx="1"/>
          </p:nvPr>
        </p:nvSpPr>
        <p:spPr/>
        <p:txBody>
          <a:bodyPr>
            <a:normAutofit/>
          </a:bodyPr>
          <a:lstStyle/>
          <a:p>
            <a:r>
              <a:rPr lang="zh-CN" altLang="en-US" sz="2000"/>
              <a:t>对于转录调控元件的设计和优化是当前的研究热点，自动化的元件设计、筛选和实验平台是未来重要的研究方向</a:t>
            </a:r>
            <a:endParaRPr lang="en-US" altLang="zh-CN" sz="2000"/>
          </a:p>
          <a:p>
            <a:r>
              <a:rPr lang="zh-CN" altLang="en-US" sz="2000"/>
              <a:t>近年来已存在</a:t>
            </a:r>
            <a:r>
              <a:rPr lang="en-US" altLang="zh-CN" sz="2000"/>
              <a:t>BioAutoMATED(James Collins, Timothy Lu), ART(Hector Martin) </a:t>
            </a:r>
            <a:r>
              <a:rPr lang="zh-CN" altLang="en-US" sz="2000"/>
              <a:t>等自动化设计工具</a:t>
            </a:r>
            <a:r>
              <a:rPr lang="en-US" altLang="zh-CN" sz="2000"/>
              <a:t> </a:t>
            </a:r>
            <a:endParaRPr lang="zh-CN" altLang="en-US" sz="2000"/>
          </a:p>
        </p:txBody>
      </p:sp>
      <p:sp>
        <p:nvSpPr>
          <p:cNvPr id="4" name="灯片编号占位符 3">
            <a:extLst>
              <a:ext uri="{FF2B5EF4-FFF2-40B4-BE49-F238E27FC236}">
                <a16:creationId xmlns:a16="http://schemas.microsoft.com/office/drawing/2014/main" id="{0206B2C5-4602-72BF-BC40-1F7D412190F2}"/>
              </a:ext>
            </a:extLst>
          </p:cNvPr>
          <p:cNvSpPr>
            <a:spLocks noGrp="1"/>
          </p:cNvSpPr>
          <p:nvPr>
            <p:ph type="sldNum" sz="quarter" idx="12"/>
          </p:nvPr>
        </p:nvSpPr>
        <p:spPr/>
        <p:txBody>
          <a:bodyPr/>
          <a:lstStyle/>
          <a:p>
            <a:fld id="{320E0988-FA91-498B-B5AF-3649F77B6D07}" type="slidenum">
              <a:rPr lang="zh-CN" altLang="en-US" smtClean="0"/>
              <a:t>2</a:t>
            </a:fld>
            <a:endParaRPr lang="zh-CN" altLang="en-US"/>
          </a:p>
        </p:txBody>
      </p:sp>
      <p:pic>
        <p:nvPicPr>
          <p:cNvPr id="9" name="图片 8">
            <a:extLst>
              <a:ext uri="{FF2B5EF4-FFF2-40B4-BE49-F238E27FC236}">
                <a16:creationId xmlns:a16="http://schemas.microsoft.com/office/drawing/2014/main" id="{CE82BF9D-33FB-6BB8-63F6-17C1FCDC26A8}"/>
              </a:ext>
            </a:extLst>
          </p:cNvPr>
          <p:cNvPicPr>
            <a:picLocks noChangeAspect="1"/>
          </p:cNvPicPr>
          <p:nvPr/>
        </p:nvPicPr>
        <p:blipFill>
          <a:blip r:embed="rId3"/>
          <a:stretch>
            <a:fillRect/>
          </a:stretch>
        </p:blipFill>
        <p:spPr>
          <a:xfrm>
            <a:off x="628649" y="2567037"/>
            <a:ext cx="8019990" cy="4158770"/>
          </a:xfrm>
          <a:prstGeom prst="rect">
            <a:avLst/>
          </a:prstGeom>
        </p:spPr>
      </p:pic>
      <p:pic>
        <p:nvPicPr>
          <p:cNvPr id="11" name="图片 10">
            <a:extLst>
              <a:ext uri="{FF2B5EF4-FFF2-40B4-BE49-F238E27FC236}">
                <a16:creationId xmlns:a16="http://schemas.microsoft.com/office/drawing/2014/main" id="{AA8AC0C9-82B5-9DA2-FDB1-547840FF9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11" y="3159966"/>
            <a:ext cx="7524578" cy="3375180"/>
          </a:xfrm>
          <a:prstGeom prst="rect">
            <a:avLst/>
          </a:prstGeom>
        </p:spPr>
      </p:pic>
    </p:spTree>
    <p:extLst>
      <p:ext uri="{BB962C8B-B14F-4D97-AF65-F5344CB8AC3E}">
        <p14:creationId xmlns:p14="http://schemas.microsoft.com/office/powerpoint/2010/main" val="153543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60651-40F8-519E-91E0-2C85D92AE691}"/>
              </a:ext>
            </a:extLst>
          </p:cNvPr>
          <p:cNvSpPr>
            <a:spLocks noGrp="1"/>
          </p:cNvSpPr>
          <p:nvPr>
            <p:ph type="title"/>
          </p:nvPr>
        </p:nvSpPr>
        <p:spPr/>
        <p:txBody>
          <a:bodyPr/>
          <a:lstStyle/>
          <a:p>
            <a:r>
              <a:rPr lang="en-US" altLang="zh-CN"/>
              <a:t>Active Learning</a:t>
            </a: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DE5B17-6AE9-3F38-C972-81D22DF19136}"/>
                  </a:ext>
                </a:extLst>
              </p:cNvPr>
              <p:cNvSpPr>
                <a:spLocks noGrp="1"/>
              </p:cNvSpPr>
              <p:nvPr>
                <p:ph idx="1"/>
              </p:nvPr>
            </p:nvSpPr>
            <p:spPr>
              <a:xfrm>
                <a:off x="628650" y="1323180"/>
                <a:ext cx="7886700" cy="5311300"/>
              </a:xfrm>
            </p:spPr>
            <p:txBody>
              <a:bodyPr>
                <a:normAutofit/>
              </a:bodyPr>
              <a:lstStyle/>
              <a:p>
                <a:r>
                  <a:rPr lang="en-US" altLang="zh-CN" sz="2000"/>
                  <a:t>Policy1: </a:t>
                </a:r>
                <a:r>
                  <a:rPr lang="en-US" altLang="zh-CN" sz="2000">
                    <a:solidFill>
                      <a:srgbClr val="C00000"/>
                    </a:solidFill>
                  </a:rPr>
                  <a:t>Probability of Improvement</a:t>
                </a:r>
                <a:r>
                  <a:rPr lang="en-US" altLang="zh-CN" sz="2000"/>
                  <a:t> (PI)</a:t>
                </a:r>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zh-CN" altLang="en-US" sz="2000"/>
                  <a:t>对于高斯模型，进一步有</a:t>
                </a:r>
                <a:endParaRPr lang="en-US" altLang="zh-CN" sz="2000"/>
              </a:p>
              <a:p>
                <a:endParaRPr lang="en-US" altLang="zh-CN" sz="2000"/>
              </a:p>
              <a:p>
                <a:endParaRPr lang="en-US" altLang="zh-CN" sz="2000"/>
              </a:p>
              <a:p>
                <a:r>
                  <a:rPr lang="en-US" altLang="zh-CN" sz="2000"/>
                  <a:t>Policy2: </a:t>
                </a:r>
                <a:r>
                  <a:rPr lang="en-US" altLang="zh-CN" sz="2000">
                    <a:solidFill>
                      <a:srgbClr val="C00000"/>
                    </a:solidFill>
                  </a:rPr>
                  <a:t>Upper Confidence Bound</a:t>
                </a:r>
                <a:r>
                  <a:rPr lang="en-US" altLang="zh-CN" sz="2000"/>
                  <a:t> (UCB, simplified)</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𝜎</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m:oMathPara>
                </a14:m>
                <a:endParaRPr lang="en-US" altLang="zh-CN" sz="2000"/>
              </a:p>
            </p:txBody>
          </p:sp>
        </mc:Choice>
        <mc:Fallback xmlns="">
          <p:sp>
            <p:nvSpPr>
              <p:cNvPr id="3" name="内容占位符 2">
                <a:extLst>
                  <a:ext uri="{FF2B5EF4-FFF2-40B4-BE49-F238E27FC236}">
                    <a16:creationId xmlns:a16="http://schemas.microsoft.com/office/drawing/2014/main" id="{BEDE5B17-6AE9-3F38-C972-81D22DF19136}"/>
                  </a:ext>
                </a:extLst>
              </p:cNvPr>
              <p:cNvSpPr>
                <a:spLocks noGrp="1" noRot="1" noChangeAspect="1" noMove="1" noResize="1" noEditPoints="1" noAdjustHandles="1" noChangeArrowheads="1" noChangeShapeType="1" noTextEdit="1"/>
              </p:cNvSpPr>
              <p:nvPr>
                <p:ph idx="1"/>
              </p:nvPr>
            </p:nvSpPr>
            <p:spPr>
              <a:xfrm>
                <a:off x="628650" y="1323180"/>
                <a:ext cx="7886700" cy="5311300"/>
              </a:xfrm>
              <a:blipFill>
                <a:blip r:embed="rId2"/>
                <a:stretch>
                  <a:fillRect l="-696" t="-103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7CE7660-01C4-39F2-2D09-87D8ABE06C0D}"/>
              </a:ext>
            </a:extLst>
          </p:cNvPr>
          <p:cNvSpPr>
            <a:spLocks noGrp="1"/>
          </p:cNvSpPr>
          <p:nvPr>
            <p:ph type="sldNum" sz="quarter" idx="12"/>
          </p:nvPr>
        </p:nvSpPr>
        <p:spPr/>
        <p:txBody>
          <a:bodyPr/>
          <a:lstStyle/>
          <a:p>
            <a:fld id="{320E0988-FA91-498B-B5AF-3649F77B6D07}" type="slidenum">
              <a:rPr lang="zh-CN" altLang="en-US" smtClean="0"/>
              <a:t>20</a:t>
            </a:fld>
            <a:endParaRPr lang="zh-CN" altLang="en-US"/>
          </a:p>
        </p:txBody>
      </p:sp>
      <p:pic>
        <p:nvPicPr>
          <p:cNvPr id="5" name="图片 4">
            <a:extLst>
              <a:ext uri="{FF2B5EF4-FFF2-40B4-BE49-F238E27FC236}">
                <a16:creationId xmlns:a16="http://schemas.microsoft.com/office/drawing/2014/main" id="{E7C579E2-9E8D-6B99-A8DA-FD2B580F5D12}"/>
              </a:ext>
            </a:extLst>
          </p:cNvPr>
          <p:cNvPicPr>
            <a:picLocks noChangeAspect="1"/>
          </p:cNvPicPr>
          <p:nvPr/>
        </p:nvPicPr>
        <p:blipFill>
          <a:blip r:embed="rId3"/>
          <a:stretch>
            <a:fillRect/>
          </a:stretch>
        </p:blipFill>
        <p:spPr>
          <a:xfrm>
            <a:off x="1619885" y="1748517"/>
            <a:ext cx="5904230" cy="2001555"/>
          </a:xfrm>
          <a:prstGeom prst="rect">
            <a:avLst/>
          </a:prstGeom>
        </p:spPr>
      </p:pic>
      <p:pic>
        <p:nvPicPr>
          <p:cNvPr id="7" name="图片 6">
            <a:extLst>
              <a:ext uri="{FF2B5EF4-FFF2-40B4-BE49-F238E27FC236}">
                <a16:creationId xmlns:a16="http://schemas.microsoft.com/office/drawing/2014/main" id="{F7804610-1DE3-5BBB-F51D-7B8F67E6E9DD}"/>
              </a:ext>
            </a:extLst>
          </p:cNvPr>
          <p:cNvPicPr>
            <a:picLocks noChangeAspect="1"/>
          </p:cNvPicPr>
          <p:nvPr/>
        </p:nvPicPr>
        <p:blipFill>
          <a:blip r:embed="rId4"/>
          <a:stretch>
            <a:fillRect/>
          </a:stretch>
        </p:blipFill>
        <p:spPr>
          <a:xfrm>
            <a:off x="2462212" y="4439800"/>
            <a:ext cx="4219575" cy="752475"/>
          </a:xfrm>
          <a:prstGeom prst="rect">
            <a:avLst/>
          </a:prstGeom>
        </p:spPr>
      </p:pic>
    </p:spTree>
    <p:extLst>
      <p:ext uri="{BB962C8B-B14F-4D97-AF65-F5344CB8AC3E}">
        <p14:creationId xmlns:p14="http://schemas.microsoft.com/office/powerpoint/2010/main" val="2044238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01CAB-EB27-39A5-F60E-FE83BC428CEC}"/>
              </a:ext>
            </a:extLst>
          </p:cNvPr>
          <p:cNvSpPr>
            <a:spLocks noGrp="1"/>
          </p:cNvSpPr>
          <p:nvPr>
            <p:ph type="title"/>
          </p:nvPr>
        </p:nvSpPr>
        <p:spPr/>
        <p:txBody>
          <a:bodyPr/>
          <a:lstStyle/>
          <a:p>
            <a:r>
              <a:rPr lang="en-US" altLang="zh-CN"/>
              <a:t>Active Learning</a:t>
            </a: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01B67F-D1BE-043E-D4CD-970DB111F116}"/>
                  </a:ext>
                </a:extLst>
              </p:cNvPr>
              <p:cNvSpPr>
                <a:spLocks noGrp="1"/>
              </p:cNvSpPr>
              <p:nvPr>
                <p:ph idx="1"/>
              </p:nvPr>
            </p:nvSpPr>
            <p:spPr/>
            <p:txBody>
              <a:bodyPr>
                <a:normAutofit/>
              </a:bodyPr>
              <a:lstStyle/>
              <a:p>
                <a:r>
                  <a:rPr lang="zh-CN" altLang="en-US" sz="2000"/>
                  <a:t>示例</a:t>
                </a:r>
                <a:r>
                  <a:rPr lang="en-US" altLang="zh-CN" sz="2000"/>
                  <a:t>: </a:t>
                </a:r>
                <a:r>
                  <a:rPr lang="zh-CN" altLang="en-US" sz="2000"/>
                  <a:t>应用</a:t>
                </a:r>
                <a:r>
                  <a:rPr lang="en-US" altLang="zh-CN" sz="2000"/>
                  <a:t>PI</a:t>
                </a:r>
                <a:r>
                  <a:rPr lang="zh-CN" altLang="en-US" sz="2000"/>
                  <a:t>采集函数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Φ</m:t>
                    </m:r>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𝜖</m:t>
                                </m:r>
                              </m:e>
                              <m:sub>
                                <m:r>
                                  <a:rPr lang="en-US" altLang="zh-CN" sz="1600" b="0" i="1" smtClean="0">
                                    <a:latin typeface="Cambria Math" panose="02040503050406030204" pitchFamily="18" charset="0"/>
                                  </a:rPr>
                                  <m:t>1</m:t>
                                </m:r>
                              </m:sub>
                            </m:sSub>
                            <m:d>
                              <m:dPr>
                                <m:ctrlPr>
                                  <a:rPr lang="en-US" altLang="zh-CN"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𝑡</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𝑥</m:t>
                                    </m:r>
                                  </m:e>
                                </m:d>
                                <m:r>
                                  <a:rPr lang="en-US" altLang="zh-CN" sz="1600" i="1">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e>
                                </m:d>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𝜖</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 </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𝜎</m:t>
                                </m:r>
                              </m:e>
                              <m:sub>
                                <m:r>
                                  <a:rPr lang="en-US" altLang="zh-CN" sz="1600" b="0" i="1" smtClean="0">
                                    <a:latin typeface="Cambria Math" panose="02040503050406030204" pitchFamily="18" charset="0"/>
                                  </a:rPr>
                                  <m:t>𝑡</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den>
                        </m:f>
                      </m:e>
                    </m:d>
                  </m:oMath>
                </a14:m>
                <a:endParaRPr lang="en-US" altLang="zh-CN" sz="2000"/>
              </a:p>
              <a:p>
                <a:r>
                  <a:rPr lang="zh-CN" altLang="en-US" sz="2000"/>
                  <a:t>逐渐增大</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𝜖</m:t>
                        </m:r>
                      </m:e>
                      <m:sub>
                        <m:r>
                          <a:rPr lang="en-US" altLang="zh-CN" sz="2000" i="1">
                            <a:latin typeface="Cambria Math" panose="02040503050406030204" pitchFamily="18" charset="0"/>
                          </a:rPr>
                          <m:t>2</m:t>
                        </m:r>
                      </m:sub>
                    </m:sSub>
                  </m:oMath>
                </a14:m>
                <a:r>
                  <a:rPr lang="en-US" altLang="zh-CN" sz="2000"/>
                  <a:t>: </a:t>
                </a:r>
                <a:r>
                  <a:rPr lang="en-US" altLang="zh-CN" sz="2000">
                    <a:solidFill>
                      <a:srgbClr val="C00000"/>
                    </a:solidFill>
                  </a:rPr>
                  <a:t>Exploration </a:t>
                </a:r>
                <a:r>
                  <a:rPr lang="en-US" altLang="zh-CN" sz="2000">
                    <a:solidFill>
                      <a:srgbClr val="C00000"/>
                    </a:solidFill>
                    <a:sym typeface="Wingdings" panose="05000000000000000000" pitchFamily="2" charset="2"/>
                  </a:rPr>
                  <a:t> Exploitation</a:t>
                </a:r>
                <a:r>
                  <a:rPr lang="en-US" altLang="zh-CN" sz="2000">
                    <a:sym typeface="Wingdings" panose="05000000000000000000" pitchFamily="2" charset="2"/>
                  </a:rPr>
                  <a:t>, top/down 100 samples</a:t>
                </a:r>
              </a:p>
            </p:txBody>
          </p:sp>
        </mc:Choice>
        <mc:Fallback xmlns="">
          <p:sp>
            <p:nvSpPr>
              <p:cNvPr id="3" name="内容占位符 2">
                <a:extLst>
                  <a:ext uri="{FF2B5EF4-FFF2-40B4-BE49-F238E27FC236}">
                    <a16:creationId xmlns:a16="http://schemas.microsoft.com/office/drawing/2014/main" id="{3701B67F-D1BE-043E-D4CD-970DB111F116}"/>
                  </a:ext>
                </a:extLst>
              </p:cNvPr>
              <p:cNvSpPr>
                <a:spLocks noGrp="1" noRot="1" noChangeAspect="1" noMove="1" noResize="1" noEditPoints="1" noAdjustHandles="1" noChangeArrowheads="1" noChangeShapeType="1" noTextEdit="1"/>
              </p:cNvSpPr>
              <p:nvPr>
                <p:ph idx="1"/>
              </p:nvPr>
            </p:nvSpPr>
            <p:spPr>
              <a:blipFill>
                <a:blip r:embed="rId3"/>
                <a:stretch>
                  <a:fillRect l="-69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3606EA6-DC3C-46FA-3D53-8916C7718630}"/>
              </a:ext>
            </a:extLst>
          </p:cNvPr>
          <p:cNvSpPr>
            <a:spLocks noGrp="1"/>
          </p:cNvSpPr>
          <p:nvPr>
            <p:ph type="sldNum" sz="quarter" idx="12"/>
          </p:nvPr>
        </p:nvSpPr>
        <p:spPr/>
        <p:txBody>
          <a:bodyPr/>
          <a:lstStyle/>
          <a:p>
            <a:fld id="{320E0988-FA91-498B-B5AF-3649F77B6D07}"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674E18-77B2-7C50-21EE-DBF1DDBE99F6}"/>
                  </a:ext>
                </a:extLst>
              </p:cNvPr>
              <p:cNvSpPr txBox="1"/>
              <p:nvPr/>
            </p:nvSpPr>
            <p:spPr>
              <a:xfrm>
                <a:off x="4139999" y="2520000"/>
                <a:ext cx="1188000" cy="36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1</m:t>
                          </m:r>
                        </m:sub>
                      </m:sSub>
                      <m:r>
                        <a:rPr lang="en-US" altLang="zh-CN" sz="1800" b="0" i="0" smtClean="0">
                          <a:latin typeface="Cambria Math" panose="02040503050406030204" pitchFamily="18" charset="0"/>
                        </a:rPr>
                        <m:t>=0.01</m:t>
                      </m:r>
                    </m:oMath>
                  </m:oMathPara>
                </a14:m>
                <a:endParaRPr lang="zh-CN" altLang="en-US"/>
              </a:p>
            </p:txBody>
          </p:sp>
        </mc:Choice>
        <mc:Fallback xmlns="">
          <p:sp>
            <p:nvSpPr>
              <p:cNvPr id="10" name="文本框 9">
                <a:extLst>
                  <a:ext uri="{FF2B5EF4-FFF2-40B4-BE49-F238E27FC236}">
                    <a16:creationId xmlns:a16="http://schemas.microsoft.com/office/drawing/2014/main" id="{84674E18-77B2-7C50-21EE-DBF1DDBE99F6}"/>
                  </a:ext>
                </a:extLst>
              </p:cNvPr>
              <p:cNvSpPr txBox="1">
                <a:spLocks noRot="1" noChangeAspect="1" noMove="1" noResize="1" noEditPoints="1" noAdjustHandles="1" noChangeArrowheads="1" noChangeShapeType="1" noTextEdit="1"/>
              </p:cNvSpPr>
              <p:nvPr/>
            </p:nvSpPr>
            <p:spPr>
              <a:xfrm>
                <a:off x="4139999" y="2520000"/>
                <a:ext cx="1188000" cy="360000"/>
              </a:xfrm>
              <a:prstGeom prst="rect">
                <a:avLst/>
              </a:prstGeom>
              <a:blipFill>
                <a:blip r:embed="rId4"/>
                <a:stretch>
                  <a:fillRect b="-169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3E390C93-F144-0A4A-229E-E164E1950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0000" y="3060000"/>
            <a:ext cx="5508001" cy="36720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62D4421-1E3C-CFA8-551D-448C9D828A90}"/>
                  </a:ext>
                </a:extLst>
              </p:cNvPr>
              <p:cNvSpPr txBox="1"/>
              <p:nvPr/>
            </p:nvSpPr>
            <p:spPr>
              <a:xfrm>
                <a:off x="4140000" y="2520000"/>
                <a:ext cx="10529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1</m:t>
                          </m:r>
                        </m:sub>
                      </m:sSub>
                      <m:r>
                        <a:rPr lang="en-US" altLang="zh-CN" sz="1800" b="0" i="0" smtClean="0">
                          <a:latin typeface="Cambria Math" panose="02040503050406030204" pitchFamily="18" charset="0"/>
                        </a:rPr>
                        <m:t>=0.1</m:t>
                      </m:r>
                    </m:oMath>
                  </m:oMathPara>
                </a14:m>
                <a:endParaRPr lang="zh-CN" altLang="en-US"/>
              </a:p>
            </p:txBody>
          </p:sp>
        </mc:Choice>
        <mc:Fallback xmlns="">
          <p:sp>
            <p:nvSpPr>
              <p:cNvPr id="14" name="文本框 13">
                <a:extLst>
                  <a:ext uri="{FF2B5EF4-FFF2-40B4-BE49-F238E27FC236}">
                    <a16:creationId xmlns:a16="http://schemas.microsoft.com/office/drawing/2014/main" id="{662D4421-1E3C-CFA8-551D-448C9D828A90}"/>
                  </a:ext>
                </a:extLst>
              </p:cNvPr>
              <p:cNvSpPr txBox="1">
                <a:spLocks noRot="1" noChangeAspect="1" noMove="1" noResize="1" noEditPoints="1" noAdjustHandles="1" noChangeArrowheads="1" noChangeShapeType="1" noTextEdit="1"/>
              </p:cNvSpPr>
              <p:nvPr/>
            </p:nvSpPr>
            <p:spPr>
              <a:xfrm>
                <a:off x="4140000" y="2520000"/>
                <a:ext cx="1052917" cy="369332"/>
              </a:xfrm>
              <a:prstGeom prst="rect">
                <a:avLst/>
              </a:prstGeom>
              <a:blipFill>
                <a:blip r:embed="rId6"/>
                <a:stretch>
                  <a:fillRect/>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5F36B92-33EF-6014-912B-ABAA7668F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0000" y="3060000"/>
            <a:ext cx="5508001" cy="3672000"/>
          </a:xfrm>
          <a:prstGeom prst="rect">
            <a:avLst/>
          </a:prstGeom>
        </p:spPr>
      </p:pic>
      <p:pic>
        <p:nvPicPr>
          <p:cNvPr id="18" name="图片 17">
            <a:extLst>
              <a:ext uri="{FF2B5EF4-FFF2-40B4-BE49-F238E27FC236}">
                <a16:creationId xmlns:a16="http://schemas.microsoft.com/office/drawing/2014/main" id="{7E7DC2CD-785E-E05B-C70D-9D558B9A3A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000" y="3060000"/>
            <a:ext cx="5508001" cy="3672000"/>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1F3C7D8-1A75-E35E-4CB3-018CDCE41D9E}"/>
                  </a:ext>
                </a:extLst>
              </p:cNvPr>
              <p:cNvSpPr txBox="1"/>
              <p:nvPr/>
            </p:nvSpPr>
            <p:spPr>
              <a:xfrm>
                <a:off x="4140000" y="2520000"/>
                <a:ext cx="1054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𝜖</m:t>
                          </m:r>
                        </m:e>
                        <m:sub>
                          <m:r>
                            <a:rPr lang="en-US" altLang="zh-CN" sz="1800" b="0" i="1" smtClean="0">
                              <a:latin typeface="Cambria Math" panose="02040503050406030204" pitchFamily="18" charset="0"/>
                            </a:rPr>
                            <m:t>1</m:t>
                          </m:r>
                        </m:sub>
                      </m:sSub>
                      <m:r>
                        <a:rPr lang="en-US" altLang="zh-CN" sz="1800" b="0" i="0" smtClean="0">
                          <a:latin typeface="Cambria Math" panose="02040503050406030204" pitchFamily="18" charset="0"/>
                        </a:rPr>
                        <m:t>=1</m:t>
                      </m:r>
                    </m:oMath>
                  </m:oMathPara>
                </a14:m>
                <a:endParaRPr lang="zh-CN" altLang="en-US"/>
              </a:p>
            </p:txBody>
          </p:sp>
        </mc:Choice>
        <mc:Fallback xmlns="">
          <p:sp>
            <p:nvSpPr>
              <p:cNvPr id="21" name="文本框 20">
                <a:extLst>
                  <a:ext uri="{FF2B5EF4-FFF2-40B4-BE49-F238E27FC236}">
                    <a16:creationId xmlns:a16="http://schemas.microsoft.com/office/drawing/2014/main" id="{91F3C7D8-1A75-E35E-4CB3-018CDCE41D9E}"/>
                  </a:ext>
                </a:extLst>
              </p:cNvPr>
              <p:cNvSpPr txBox="1">
                <a:spLocks noRot="1" noChangeAspect="1" noMove="1" noResize="1" noEditPoints="1" noAdjustHandles="1" noChangeArrowheads="1" noChangeShapeType="1" noTextEdit="1"/>
              </p:cNvSpPr>
              <p:nvPr/>
            </p:nvSpPr>
            <p:spPr>
              <a:xfrm>
                <a:off x="4140000" y="2520000"/>
                <a:ext cx="1054800"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110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54777-1086-376C-5ED9-94DB4F9E2C59}"/>
              </a:ext>
            </a:extLst>
          </p:cNvPr>
          <p:cNvSpPr>
            <a:spLocks noGrp="1"/>
          </p:cNvSpPr>
          <p:nvPr>
            <p:ph type="title"/>
          </p:nvPr>
        </p:nvSpPr>
        <p:spPr/>
        <p:txBody>
          <a:bodyPr/>
          <a:lstStyle/>
          <a:p>
            <a:r>
              <a:rPr lang="en-US" altLang="zh-CN"/>
              <a:t>Active Learning</a:t>
            </a: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248320-88B3-C2EB-8959-7D4FAB921B28}"/>
                  </a:ext>
                </a:extLst>
              </p:cNvPr>
              <p:cNvSpPr>
                <a:spLocks noGrp="1"/>
              </p:cNvSpPr>
              <p:nvPr>
                <p:ph idx="1"/>
              </p:nvPr>
            </p:nvSpPr>
            <p:spPr>
              <a:xfrm>
                <a:off x="628650" y="1323180"/>
                <a:ext cx="7886700" cy="5809140"/>
              </a:xfrm>
            </p:spPr>
            <p:txBody>
              <a:bodyPr>
                <a:normAutofit/>
              </a:bodyPr>
              <a:lstStyle/>
              <a:p>
                <a:r>
                  <a:rPr lang="en-US" altLang="zh-CN" sz="2000"/>
                  <a:t>TODO 01: </a:t>
                </a:r>
                <a:r>
                  <a:rPr lang="zh-CN" altLang="en-US" sz="2000"/>
                  <a:t>数据获取</a:t>
                </a:r>
                <a:endParaRPr lang="en-US" altLang="zh-CN" sz="2000"/>
              </a:p>
              <a:p>
                <a:r>
                  <a:rPr lang="zh-CN" altLang="en-US" sz="2000"/>
                  <a:t>我们应当选择何种样本作为候选队列，用采集函数筛选？</a:t>
                </a:r>
                <a:endParaRPr lang="en-US" altLang="zh-CN" sz="2000"/>
              </a:p>
              <a:p>
                <a:r>
                  <a:rPr lang="zh-CN" altLang="en-US" sz="2000"/>
                  <a:t>遗传算法</a:t>
                </a:r>
                <a:r>
                  <a:rPr lang="en-US" altLang="zh-CN" sz="2000"/>
                  <a:t>? (bins filled) /genetic drift? (10 steps) /sswm? (</a:t>
                </a:r>
                <a:r>
                  <a:rPr lang="zh-CN" altLang="en-US" sz="2000"/>
                  <a:t>下降即停止</a:t>
                </a:r>
                <a:r>
                  <a:rPr lang="en-US" altLang="zh-CN" sz="2000"/>
                  <a:t>)/ </a:t>
                </a:r>
                <a:r>
                  <a:rPr lang="zh-CN" altLang="en-US" sz="2000"/>
                  <a:t>生成模型</a:t>
                </a:r>
                <a:r>
                  <a:rPr lang="en-US" altLang="zh-CN" sz="2000"/>
                  <a:t>?</a:t>
                </a:r>
              </a:p>
              <a:p>
                <a:endParaRPr lang="en-US" altLang="zh-CN" sz="2000"/>
              </a:p>
              <a:p>
                <a:r>
                  <a:rPr lang="en-US" altLang="zh-CN" sz="2000"/>
                  <a:t>TODO 02: </a:t>
                </a:r>
                <a:r>
                  <a:rPr lang="zh-CN" altLang="en-US" sz="2000"/>
                  <a:t>仿真测试</a:t>
                </a:r>
                <a:endParaRPr lang="en-US" altLang="zh-CN" sz="2000"/>
              </a:p>
              <a:p>
                <a:r>
                  <a:rPr lang="en-US" altLang="zh-CN" sz="2000"/>
                  <a:t>(1) </a:t>
                </a:r>
                <a:r>
                  <a:rPr lang="zh-CN" altLang="en-US" sz="2000"/>
                  <a:t>在现有饱和突变集合上进行仿真性测试</a:t>
                </a:r>
              </a:p>
              <a:p>
                <a:r>
                  <a:rPr lang="en-US" altLang="zh-CN" sz="2000"/>
                  <a:t>(2) </a:t>
                </a:r>
                <a:r>
                  <a:rPr lang="zh-CN" altLang="en-US" sz="2000"/>
                  <a:t>在自定义语法集合上进行主动学习</a:t>
                </a:r>
                <a:endParaRPr lang="en-US" altLang="zh-CN" sz="2000"/>
              </a:p>
              <a:p>
                <a:endParaRPr lang="en-US" altLang="zh-CN" sz="2000"/>
              </a:p>
              <a:p>
                <a:r>
                  <a:rPr lang="en-US" altLang="zh-CN" sz="2000"/>
                  <a:t>TODO 03: </a:t>
                </a:r>
                <a:r>
                  <a:rPr lang="zh-CN" altLang="en-US" sz="2000"/>
                  <a:t>语法挖掘</a:t>
                </a:r>
                <a:endParaRPr lang="en-US" altLang="zh-CN" sz="2000"/>
              </a:p>
              <a:p>
                <a:r>
                  <a:rPr lang="zh-CN" altLang="en-US" sz="2000"/>
                  <a:t>集成学习中</a:t>
                </a:r>
                <a14:m>
                  <m:oMath xmlns:m="http://schemas.openxmlformats.org/officeDocument/2006/math">
                    <m:r>
                      <a:rPr lang="en-US" altLang="zh-CN" sz="2000" b="0" i="1" smtClean="0">
                        <a:latin typeface="Cambria Math" panose="02040503050406030204" pitchFamily="18" charset="0"/>
                      </a:rPr>
                      <m:t>𝜎</m:t>
                    </m:r>
                  </m:oMath>
                </a14:m>
                <a:r>
                  <a:rPr lang="zh-CN" altLang="en-US" sz="2000"/>
                  <a:t>较小且偏离真实分布的样本往往是原始流形的离群点</a:t>
                </a:r>
                <a:endParaRPr lang="en-US" altLang="zh-CN" sz="2000"/>
              </a:p>
              <a:p>
                <a:endParaRPr lang="en-US" altLang="zh-CN" sz="2000"/>
              </a:p>
              <a:p>
                <a:r>
                  <a:rPr lang="zh-CN" altLang="en-US" sz="2000"/>
                  <a:t>从这些数据中能否挖掘到</a:t>
                </a:r>
                <a:r>
                  <a:rPr lang="en-US" altLang="zh-CN" sz="2000">
                    <a:solidFill>
                      <a:srgbClr val="0070C0"/>
                    </a:solidFill>
                  </a:rPr>
                  <a:t>[</a:t>
                </a:r>
                <a:r>
                  <a:rPr lang="zh-CN" altLang="en-US" sz="2000">
                    <a:solidFill>
                      <a:srgbClr val="0070C0"/>
                    </a:solidFill>
                  </a:rPr>
                  <a:t>垂直于现有分布</a:t>
                </a:r>
                <a:r>
                  <a:rPr lang="en-US" altLang="zh-CN" sz="2000">
                    <a:solidFill>
                      <a:srgbClr val="0070C0"/>
                    </a:solidFill>
                  </a:rPr>
                  <a:t>]</a:t>
                </a:r>
                <a:r>
                  <a:rPr lang="zh-CN" altLang="en-US" sz="2000"/>
                  <a:t>的语法信息</a:t>
                </a:r>
                <a:r>
                  <a:rPr lang="en-US" altLang="zh-CN" sz="2000"/>
                  <a:t>?</a:t>
                </a:r>
              </a:p>
              <a:p>
                <a:r>
                  <a:rPr lang="zh-CN" altLang="en-US" sz="2000"/>
                  <a:t>从单个位点的突变中能挖掘出何种语法</a:t>
                </a:r>
                <a:r>
                  <a:rPr lang="en-US" altLang="zh-CN" sz="2000"/>
                  <a:t>?</a:t>
                </a:r>
              </a:p>
              <a:p>
                <a:pPr marL="0" indent="0">
                  <a:buNone/>
                </a:pPr>
                <a:endParaRPr lang="en-US" altLang="zh-CN" sz="2000"/>
              </a:p>
              <a:p>
                <a:pPr marL="0" indent="0">
                  <a:buNone/>
                </a:pPr>
                <a:endParaRPr lang="zh-CN" altLang="en-US" sz="2000"/>
              </a:p>
            </p:txBody>
          </p:sp>
        </mc:Choice>
        <mc:Fallback xmlns="">
          <p:sp>
            <p:nvSpPr>
              <p:cNvPr id="3" name="内容占位符 2">
                <a:extLst>
                  <a:ext uri="{FF2B5EF4-FFF2-40B4-BE49-F238E27FC236}">
                    <a16:creationId xmlns:a16="http://schemas.microsoft.com/office/drawing/2014/main" id="{F2248320-88B3-C2EB-8959-7D4FAB921B28}"/>
                  </a:ext>
                </a:extLst>
              </p:cNvPr>
              <p:cNvSpPr>
                <a:spLocks noGrp="1" noRot="1" noChangeAspect="1" noMove="1" noResize="1" noEditPoints="1" noAdjustHandles="1" noChangeArrowheads="1" noChangeShapeType="1" noTextEdit="1"/>
              </p:cNvSpPr>
              <p:nvPr>
                <p:ph idx="1"/>
              </p:nvPr>
            </p:nvSpPr>
            <p:spPr>
              <a:xfrm>
                <a:off x="628650" y="1323180"/>
                <a:ext cx="7886700" cy="5809140"/>
              </a:xfrm>
              <a:blipFill>
                <a:blip r:embed="rId2"/>
                <a:stretch>
                  <a:fillRect l="-696" t="-12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795DFB4-7458-74FE-AD1F-820BA95029C4}"/>
              </a:ext>
            </a:extLst>
          </p:cNvPr>
          <p:cNvSpPr>
            <a:spLocks noGrp="1"/>
          </p:cNvSpPr>
          <p:nvPr>
            <p:ph type="sldNum" sz="quarter" idx="12"/>
          </p:nvPr>
        </p:nvSpPr>
        <p:spPr/>
        <p:txBody>
          <a:bodyPr/>
          <a:lstStyle/>
          <a:p>
            <a:fld id="{320E0988-FA91-498B-B5AF-3649F77B6D07}"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8F12CE3-6CAD-F7F1-61BE-A1E4B057FEDF}"/>
                  </a:ext>
                </a:extLst>
              </p:cNvPr>
              <p:cNvSpPr txBox="1"/>
              <p:nvPr/>
            </p:nvSpPr>
            <p:spPr>
              <a:xfrm>
                <a:off x="2184888" y="5443379"/>
                <a:ext cx="4572000" cy="585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𝑧</m:t>
                      </m:r>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𝜇</m:t>
                              </m:r>
                            </m:num>
                            <m:den>
                              <m:r>
                                <a:rPr lang="en-US" altLang="zh-CN" sz="1800" i="1">
                                  <a:latin typeface="Cambria Math" panose="02040503050406030204" pitchFamily="18" charset="0"/>
                                </a:rPr>
                                <m:t>𝜎</m:t>
                              </m:r>
                            </m:den>
                          </m:f>
                        </m:e>
                      </m:d>
                    </m:oMath>
                  </m:oMathPara>
                </a14:m>
                <a:endParaRPr lang="zh-CN" altLang="en-US"/>
              </a:p>
            </p:txBody>
          </p:sp>
        </mc:Choice>
        <mc:Fallback xmlns="">
          <p:sp>
            <p:nvSpPr>
              <p:cNvPr id="6" name="文本框 5">
                <a:extLst>
                  <a:ext uri="{FF2B5EF4-FFF2-40B4-BE49-F238E27FC236}">
                    <a16:creationId xmlns:a16="http://schemas.microsoft.com/office/drawing/2014/main" id="{38F12CE3-6CAD-F7F1-61BE-A1E4B057FEDF}"/>
                  </a:ext>
                </a:extLst>
              </p:cNvPr>
              <p:cNvSpPr txBox="1">
                <a:spLocks noRot="1" noChangeAspect="1" noMove="1" noResize="1" noEditPoints="1" noAdjustHandles="1" noChangeArrowheads="1" noChangeShapeType="1" noTextEdit="1"/>
              </p:cNvSpPr>
              <p:nvPr/>
            </p:nvSpPr>
            <p:spPr>
              <a:xfrm>
                <a:off x="2184888" y="5443379"/>
                <a:ext cx="4572000" cy="5852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4469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4E3B25-F1E1-AFAF-DD02-DD1055BC34F5}"/>
              </a:ext>
            </a:extLst>
          </p:cNvPr>
          <p:cNvSpPr>
            <a:spLocks noGrp="1"/>
          </p:cNvSpPr>
          <p:nvPr>
            <p:ph type="sldNum" sz="quarter" idx="12"/>
          </p:nvPr>
        </p:nvSpPr>
        <p:spPr/>
        <p:txBody>
          <a:bodyPr/>
          <a:lstStyle/>
          <a:p>
            <a:fld id="{320E0988-FA91-498B-B5AF-3649F77B6D07}" type="slidenum">
              <a:rPr lang="zh-CN" altLang="en-US" smtClean="0"/>
              <a:t>23</a:t>
            </a:fld>
            <a:endParaRPr lang="zh-CN" altLang="en-US"/>
          </a:p>
        </p:txBody>
      </p:sp>
      <p:pic>
        <p:nvPicPr>
          <p:cNvPr id="5" name="图片 4">
            <a:extLst>
              <a:ext uri="{FF2B5EF4-FFF2-40B4-BE49-F238E27FC236}">
                <a16:creationId xmlns:a16="http://schemas.microsoft.com/office/drawing/2014/main" id="{C1BC5788-7B1D-2EA5-A4E6-A9907D3C1E79}"/>
              </a:ext>
            </a:extLst>
          </p:cNvPr>
          <p:cNvPicPr>
            <a:picLocks noChangeAspect="1"/>
          </p:cNvPicPr>
          <p:nvPr/>
        </p:nvPicPr>
        <p:blipFill>
          <a:blip r:embed="rId3"/>
          <a:stretch>
            <a:fillRect/>
          </a:stretch>
        </p:blipFill>
        <p:spPr>
          <a:xfrm>
            <a:off x="52387" y="1943100"/>
            <a:ext cx="9039225" cy="2971800"/>
          </a:xfrm>
          <a:prstGeom prst="rect">
            <a:avLst/>
          </a:prstGeom>
        </p:spPr>
      </p:pic>
    </p:spTree>
    <p:extLst>
      <p:ext uri="{BB962C8B-B14F-4D97-AF65-F5344CB8AC3E}">
        <p14:creationId xmlns:p14="http://schemas.microsoft.com/office/powerpoint/2010/main" val="284325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4BC5C-CC21-46BF-E7B2-DDAE79284D7A}"/>
              </a:ext>
            </a:extLst>
          </p:cNvPr>
          <p:cNvSpPr>
            <a:spLocks noGrp="1"/>
          </p:cNvSpPr>
          <p:nvPr>
            <p:ph type="title"/>
          </p:nvPr>
        </p:nvSpPr>
        <p:spPr/>
        <p:txBody>
          <a:bodyPr/>
          <a:lstStyle/>
          <a:p>
            <a:r>
              <a:rPr lang="en-US" altLang="zh-CN"/>
              <a:t>Introduction</a:t>
            </a:r>
            <a:endParaRPr lang="zh-CN" altLang="en-US"/>
          </a:p>
        </p:txBody>
      </p:sp>
      <p:sp>
        <p:nvSpPr>
          <p:cNvPr id="3" name="内容占位符 2">
            <a:extLst>
              <a:ext uri="{FF2B5EF4-FFF2-40B4-BE49-F238E27FC236}">
                <a16:creationId xmlns:a16="http://schemas.microsoft.com/office/drawing/2014/main" id="{76767DEE-87FA-E27E-E142-00049776F56F}"/>
              </a:ext>
            </a:extLst>
          </p:cNvPr>
          <p:cNvSpPr>
            <a:spLocks noGrp="1"/>
          </p:cNvSpPr>
          <p:nvPr>
            <p:ph idx="1"/>
          </p:nvPr>
        </p:nvSpPr>
        <p:spPr/>
        <p:txBody>
          <a:bodyPr>
            <a:normAutofit/>
          </a:bodyPr>
          <a:lstStyle/>
          <a:p>
            <a:r>
              <a:rPr lang="en-US" altLang="zh-CN" sz="2000"/>
              <a:t>Novel functional materials are important. Discovery of new material is stuck by expensive trial-and-error approaches</a:t>
            </a:r>
          </a:p>
          <a:p>
            <a:r>
              <a:rPr lang="en-US" altLang="zh-CN" sz="2000"/>
              <a:t>GNNs can increase generalization, improving an order of magnitude. We know 48,000 stable crystals. With this research, it increases to 2.2 million structures. This research increase an order of magnitude known stable materials (381,000). </a:t>
            </a:r>
          </a:p>
          <a:p>
            <a:r>
              <a:rPr lang="en-US" altLang="zh-CN" sz="2000"/>
              <a:t>They will be applied in real life soon. We already tested 736 stable structure. This also leads to first-principles calculations which is very helpful.</a:t>
            </a:r>
            <a:endParaRPr lang="zh-CN" altLang="en-US" sz="2000"/>
          </a:p>
        </p:txBody>
      </p:sp>
      <p:sp>
        <p:nvSpPr>
          <p:cNvPr id="4" name="灯片编号占位符 3">
            <a:extLst>
              <a:ext uri="{FF2B5EF4-FFF2-40B4-BE49-F238E27FC236}">
                <a16:creationId xmlns:a16="http://schemas.microsoft.com/office/drawing/2014/main" id="{F323EDC6-1E13-B2B3-63F7-A81C1F7FCB9B}"/>
              </a:ext>
            </a:extLst>
          </p:cNvPr>
          <p:cNvSpPr>
            <a:spLocks noGrp="1"/>
          </p:cNvSpPr>
          <p:nvPr>
            <p:ph type="sldNum" sz="quarter" idx="12"/>
          </p:nvPr>
        </p:nvSpPr>
        <p:spPr/>
        <p:txBody>
          <a:bodyPr/>
          <a:lstStyle/>
          <a:p>
            <a:fld id="{320E0988-FA91-498B-B5AF-3649F77B6D07}" type="slidenum">
              <a:rPr lang="zh-CN" altLang="en-US" smtClean="0"/>
              <a:t>24</a:t>
            </a:fld>
            <a:endParaRPr lang="zh-CN" altLang="en-US"/>
          </a:p>
        </p:txBody>
      </p:sp>
      <p:grpSp>
        <p:nvGrpSpPr>
          <p:cNvPr id="14" name="组合 13">
            <a:extLst>
              <a:ext uri="{FF2B5EF4-FFF2-40B4-BE49-F238E27FC236}">
                <a16:creationId xmlns:a16="http://schemas.microsoft.com/office/drawing/2014/main" id="{A118095A-5C21-E95B-1981-9D0ECF872458}"/>
              </a:ext>
            </a:extLst>
          </p:cNvPr>
          <p:cNvGrpSpPr/>
          <p:nvPr/>
        </p:nvGrpSpPr>
        <p:grpSpPr>
          <a:xfrm>
            <a:off x="1346689" y="4370450"/>
            <a:ext cx="6438899" cy="2122423"/>
            <a:chOff x="771526" y="4172544"/>
            <a:chExt cx="6438899" cy="2122423"/>
          </a:xfrm>
        </p:grpSpPr>
        <p:pic>
          <p:nvPicPr>
            <p:cNvPr id="11" name="图片 10">
              <a:extLst>
                <a:ext uri="{FF2B5EF4-FFF2-40B4-BE49-F238E27FC236}">
                  <a16:creationId xmlns:a16="http://schemas.microsoft.com/office/drawing/2014/main" id="{A9D572EB-AAD9-0573-DD7D-D3F3E99A1738}"/>
                </a:ext>
              </a:extLst>
            </p:cNvPr>
            <p:cNvPicPr>
              <a:picLocks noChangeAspect="1"/>
            </p:cNvPicPr>
            <p:nvPr/>
          </p:nvPicPr>
          <p:blipFill>
            <a:blip r:embed="rId3"/>
            <a:stretch>
              <a:fillRect/>
            </a:stretch>
          </p:blipFill>
          <p:spPr>
            <a:xfrm>
              <a:off x="771526" y="4201600"/>
              <a:ext cx="3276596" cy="2064312"/>
            </a:xfrm>
            <a:prstGeom prst="rect">
              <a:avLst/>
            </a:prstGeom>
          </p:spPr>
        </p:pic>
        <p:pic>
          <p:nvPicPr>
            <p:cNvPr id="13" name="图片 12">
              <a:extLst>
                <a:ext uri="{FF2B5EF4-FFF2-40B4-BE49-F238E27FC236}">
                  <a16:creationId xmlns:a16="http://schemas.microsoft.com/office/drawing/2014/main" id="{E68953CA-0BE9-4DB1-5E01-7DDF45611221}"/>
                </a:ext>
              </a:extLst>
            </p:cNvPr>
            <p:cNvPicPr>
              <a:picLocks noChangeAspect="1"/>
            </p:cNvPicPr>
            <p:nvPr/>
          </p:nvPicPr>
          <p:blipFill>
            <a:blip r:embed="rId4"/>
            <a:stretch>
              <a:fillRect/>
            </a:stretch>
          </p:blipFill>
          <p:spPr>
            <a:xfrm>
              <a:off x="4048122" y="4172544"/>
              <a:ext cx="3162303" cy="2122423"/>
            </a:xfrm>
            <a:prstGeom prst="rect">
              <a:avLst/>
            </a:prstGeom>
          </p:spPr>
        </p:pic>
      </p:grpSp>
    </p:spTree>
    <p:extLst>
      <p:ext uri="{BB962C8B-B14F-4D97-AF65-F5344CB8AC3E}">
        <p14:creationId xmlns:p14="http://schemas.microsoft.com/office/powerpoint/2010/main" val="3929714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DA030-A044-F646-2714-8A63F7728695}"/>
              </a:ext>
            </a:extLst>
          </p:cNvPr>
          <p:cNvSpPr>
            <a:spLocks noGrp="1"/>
          </p:cNvSpPr>
          <p:nvPr>
            <p:ph type="title"/>
          </p:nvPr>
        </p:nvSpPr>
        <p:spPr/>
        <p:txBody>
          <a:bodyPr/>
          <a:lstStyle/>
          <a:p>
            <a:r>
              <a:rPr lang="en-US" altLang="zh-CN"/>
              <a:t>Pipeline</a:t>
            </a: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BE6A71C-56D8-D6A9-C69A-7D030CAC5D1D}"/>
                  </a:ext>
                </a:extLst>
              </p:cNvPr>
              <p:cNvSpPr>
                <a:spLocks noGrp="1"/>
              </p:cNvSpPr>
              <p:nvPr>
                <p:ph idx="1"/>
              </p:nvPr>
            </p:nvSpPr>
            <p:spPr/>
            <p:txBody>
              <a:bodyPr>
                <a:normAutofit/>
              </a:bodyPr>
              <a:lstStyle/>
              <a:p>
                <a:r>
                  <a:rPr lang="en-US" altLang="zh-CN" sz="2000"/>
                  <a:t>GNoME</a:t>
                </a:r>
                <a:r>
                  <a:rPr lang="zh-CN" altLang="en-US" sz="2000"/>
                  <a:t>提供了两种不同的主动学习流，基于结构和基于组分</a:t>
                </a:r>
                <a:endParaRPr lang="en-US" altLang="zh-CN" sz="2000"/>
              </a:p>
              <a:p>
                <a:r>
                  <a:rPr lang="zh-CN" altLang="en-US" sz="2000"/>
                  <a:t>基于结构的工作流在原子结构上执行采样替换</a:t>
                </a:r>
                <a:r>
                  <a:rPr lang="en-US" altLang="zh-CN" sz="2000"/>
                  <a:t>(SAPS)</a:t>
                </a:r>
                <a:r>
                  <a:rPr lang="zh-CN" altLang="en-US" sz="2000"/>
                  <a:t>以拓展可行结构，以及随机结构搜索，得到大量候选样本</a:t>
                </a:r>
                <a:endParaRPr lang="en-US" altLang="zh-CN" sz="2000"/>
              </a:p>
              <a:p>
                <a:r>
                  <a:rPr lang="zh-CN" altLang="en-US" sz="2000"/>
                  <a:t>在</a:t>
                </a:r>
                <a:r>
                  <a:rPr lang="en-US" altLang="zh-CN" sz="2000"/>
                  <a:t>GNoME database</a:t>
                </a:r>
                <a:r>
                  <a:rPr lang="zh-CN" altLang="en-US" sz="2000"/>
                  <a:t>上训练的</a:t>
                </a:r>
                <a:r>
                  <a:rPr lang="en-US" altLang="zh-CN" sz="2000"/>
                  <a:t>GNN</a:t>
                </a:r>
                <a:r>
                  <a:rPr lang="zh-CN" altLang="en-US" sz="2000"/>
                  <a:t>将用于对图结构的表征。结构流将原子间距小于</a:t>
                </a:r>
                <a:r>
                  <a:rPr lang="en-US" altLang="zh-CN" sz="2000"/>
                  <a:t>4</a:t>
                </a:r>
                <a14:m>
                  <m:oMath xmlns:m="http://schemas.openxmlformats.org/officeDocument/2006/math">
                    <m:r>
                      <a:rPr lang="en-US" altLang="zh-CN" sz="2000" i="1" smtClean="0">
                        <a:latin typeface="Cambria Math" panose="02040503050406030204" pitchFamily="18" charset="0"/>
                      </a:rPr>
                      <m:t>Å</m:t>
                    </m:r>
                    <m:r>
                      <a:rPr lang="zh-CN" altLang="en-US" sz="2000" i="1">
                        <a:latin typeface="Cambria Math" panose="02040503050406030204" pitchFamily="18" charset="0"/>
                      </a:rPr>
                      <m:t>的</m:t>
                    </m:r>
                  </m:oMath>
                </a14:m>
                <a:r>
                  <a:rPr lang="zh-CN" altLang="en-US" sz="2000"/>
                  <a:t>样本建立边，组分流构建全连接</a:t>
                </a:r>
                <a:endParaRPr lang="en-US" altLang="zh-CN" sz="2000"/>
              </a:p>
              <a:p>
                <a:r>
                  <a:rPr lang="en-US" altLang="zh-CN" sz="2000"/>
                  <a:t>GNN </a:t>
                </a:r>
                <a:r>
                  <a:rPr lang="zh-CN" altLang="en-US" sz="2000"/>
                  <a:t>获得原子图和一个全局特征，全局特征最终通过非线性</a:t>
                </a:r>
                <a:r>
                  <a:rPr lang="en-US" altLang="zh-CN" sz="2000"/>
                  <a:t>MLP</a:t>
                </a:r>
                <a:r>
                  <a:rPr lang="zh-CN" altLang="en-US" sz="2000"/>
                  <a:t>输出得到当前材料的能量</a:t>
                </a:r>
                <a:r>
                  <a:rPr lang="en-US" altLang="zh-CN" sz="2000"/>
                  <a:t>(stability)</a:t>
                </a:r>
              </a:p>
              <a:p>
                <a:r>
                  <a:rPr lang="en-US" altLang="zh-CN" sz="2000"/>
                  <a:t>DFT(</a:t>
                </a:r>
                <a:r>
                  <a:rPr lang="zh-CN" altLang="en-US" sz="2000"/>
                  <a:t>密度泛函</a:t>
                </a:r>
                <a:r>
                  <a:rPr lang="en-US" altLang="zh-CN" sz="2000"/>
                  <a:t>) </a:t>
                </a:r>
                <a:r>
                  <a:rPr lang="zh-CN" altLang="en-US" sz="2000"/>
                  <a:t>被视作当前材料的真实稳定性评估</a:t>
                </a:r>
                <a:r>
                  <a:rPr lang="en-US" altLang="zh-CN" sz="2000"/>
                  <a:t>(</a:t>
                </a:r>
                <a14:m>
                  <m:oMath xmlns:m="http://schemas.openxmlformats.org/officeDocument/2006/math">
                    <m:sSup>
                      <m:sSupPr>
                        <m:ctrlPr>
                          <a:rPr lang="en-US" altLang="zh-CN" sz="2000" b="0" smtClean="0">
                            <a:latin typeface="Cambria Math" panose="02040503050406030204" pitchFamily="18" charset="0"/>
                          </a:rPr>
                        </m:ctrlPr>
                      </m:sSupPr>
                      <m:e>
                        <m:r>
                          <m:rPr>
                            <m:sty m:val="p"/>
                          </m:rPr>
                          <a:rPr lang="en-US" altLang="zh-CN" sz="2000" b="0" i="0" smtClean="0">
                            <a:latin typeface="Cambria Math" panose="02040503050406030204" pitchFamily="18" charset="0"/>
                          </a:rPr>
                          <m:t>r</m:t>
                        </m:r>
                      </m:e>
                      <m:sup>
                        <m:r>
                          <a:rPr lang="en-US" altLang="zh-CN" sz="2000" b="0" i="0" smtClean="0">
                            <a:latin typeface="Cambria Math" panose="02040503050406030204" pitchFamily="18" charset="0"/>
                          </a:rPr>
                          <m:t>2</m:t>
                        </m:r>
                      </m:sup>
                    </m:sSup>
                    <m:r>
                      <m:rPr>
                        <m:sty m:val="p"/>
                      </m:rPr>
                      <a:rPr lang="en-US" altLang="zh-CN" sz="2000" b="0" i="0" smtClean="0">
                        <a:latin typeface="Cambria Math" panose="02040503050406030204" pitchFamily="18" charset="0"/>
                      </a:rPr>
                      <m:t>SCAN</m:t>
                    </m:r>
                  </m:oMath>
                </a14:m>
                <a:r>
                  <a:rPr lang="en-US" altLang="zh-CN" sz="2000"/>
                  <a:t>)</a:t>
                </a:r>
                <a:endParaRPr lang="zh-CN" altLang="en-US" sz="2000"/>
              </a:p>
            </p:txBody>
          </p:sp>
        </mc:Choice>
        <mc:Fallback>
          <p:sp>
            <p:nvSpPr>
              <p:cNvPr id="3" name="内容占位符 2">
                <a:extLst>
                  <a:ext uri="{FF2B5EF4-FFF2-40B4-BE49-F238E27FC236}">
                    <a16:creationId xmlns:a16="http://schemas.microsoft.com/office/drawing/2014/main" id="{8BE6A71C-56D8-D6A9-C69A-7D030CAC5D1D}"/>
                  </a:ext>
                </a:extLst>
              </p:cNvPr>
              <p:cNvSpPr>
                <a:spLocks noGrp="1" noRot="1" noChangeAspect="1" noMove="1" noResize="1" noEditPoints="1" noAdjustHandles="1" noChangeArrowheads="1" noChangeShapeType="1" noTextEdit="1"/>
              </p:cNvSpPr>
              <p:nvPr>
                <p:ph idx="1"/>
              </p:nvPr>
            </p:nvSpPr>
            <p:spPr>
              <a:blipFill>
                <a:blip r:embed="rId2"/>
                <a:stretch>
                  <a:fillRect l="-696" t="-1508" r="-77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FB761B9-AF4B-4C5E-CBCD-ACE3EA544267}"/>
              </a:ext>
            </a:extLst>
          </p:cNvPr>
          <p:cNvSpPr>
            <a:spLocks noGrp="1"/>
          </p:cNvSpPr>
          <p:nvPr>
            <p:ph type="sldNum" sz="quarter" idx="12"/>
          </p:nvPr>
        </p:nvSpPr>
        <p:spPr/>
        <p:txBody>
          <a:bodyPr/>
          <a:lstStyle/>
          <a:p>
            <a:fld id="{320E0988-FA91-498B-B5AF-3649F77B6D07}" type="slidenum">
              <a:rPr lang="zh-CN" altLang="en-US" smtClean="0"/>
              <a:t>25</a:t>
            </a:fld>
            <a:endParaRPr lang="zh-CN" altLang="en-US"/>
          </a:p>
        </p:txBody>
      </p:sp>
      <p:grpSp>
        <p:nvGrpSpPr>
          <p:cNvPr id="23" name="组合 22">
            <a:extLst>
              <a:ext uri="{FF2B5EF4-FFF2-40B4-BE49-F238E27FC236}">
                <a16:creationId xmlns:a16="http://schemas.microsoft.com/office/drawing/2014/main" id="{0F251F16-8907-F278-3DA3-8533B27753E8}"/>
              </a:ext>
            </a:extLst>
          </p:cNvPr>
          <p:cNvGrpSpPr/>
          <p:nvPr/>
        </p:nvGrpSpPr>
        <p:grpSpPr>
          <a:xfrm>
            <a:off x="69100" y="4248150"/>
            <a:ext cx="9005799" cy="2609850"/>
            <a:chOff x="69100" y="4248150"/>
            <a:chExt cx="9005799" cy="2609850"/>
          </a:xfrm>
        </p:grpSpPr>
        <p:grpSp>
          <p:nvGrpSpPr>
            <p:cNvPr id="10" name="组合 9">
              <a:extLst>
                <a:ext uri="{FF2B5EF4-FFF2-40B4-BE49-F238E27FC236}">
                  <a16:creationId xmlns:a16="http://schemas.microsoft.com/office/drawing/2014/main" id="{01E3015D-EF31-B704-627C-2F799B9A0AF0}"/>
                </a:ext>
              </a:extLst>
            </p:cNvPr>
            <p:cNvGrpSpPr/>
            <p:nvPr/>
          </p:nvGrpSpPr>
          <p:grpSpPr>
            <a:xfrm>
              <a:off x="69100" y="4285858"/>
              <a:ext cx="9005799" cy="2416955"/>
              <a:chOff x="14377" y="4075918"/>
              <a:chExt cx="9005799" cy="2416955"/>
            </a:xfrm>
          </p:grpSpPr>
          <p:pic>
            <p:nvPicPr>
              <p:cNvPr id="6" name="图片 5">
                <a:extLst>
                  <a:ext uri="{FF2B5EF4-FFF2-40B4-BE49-F238E27FC236}">
                    <a16:creationId xmlns:a16="http://schemas.microsoft.com/office/drawing/2014/main" id="{371FA88C-B7D8-8B17-3D33-B122CB97D05C}"/>
                  </a:ext>
                </a:extLst>
              </p:cNvPr>
              <p:cNvPicPr>
                <a:picLocks noChangeAspect="1"/>
              </p:cNvPicPr>
              <p:nvPr/>
            </p:nvPicPr>
            <p:blipFill>
              <a:blip r:embed="rId3"/>
              <a:stretch>
                <a:fillRect/>
              </a:stretch>
            </p:blipFill>
            <p:spPr>
              <a:xfrm>
                <a:off x="14377" y="4527659"/>
                <a:ext cx="4366621" cy="1965214"/>
              </a:xfrm>
              <a:prstGeom prst="rect">
                <a:avLst/>
              </a:prstGeom>
            </p:spPr>
          </p:pic>
          <p:pic>
            <p:nvPicPr>
              <p:cNvPr id="9" name="图片 8">
                <a:extLst>
                  <a:ext uri="{FF2B5EF4-FFF2-40B4-BE49-F238E27FC236}">
                    <a16:creationId xmlns:a16="http://schemas.microsoft.com/office/drawing/2014/main" id="{F70E1290-7508-279E-542E-F56CEDD383B0}"/>
                  </a:ext>
                </a:extLst>
              </p:cNvPr>
              <p:cNvPicPr>
                <a:picLocks noChangeAspect="1"/>
              </p:cNvPicPr>
              <p:nvPr/>
            </p:nvPicPr>
            <p:blipFill>
              <a:blip r:embed="rId4"/>
              <a:stretch>
                <a:fillRect/>
              </a:stretch>
            </p:blipFill>
            <p:spPr>
              <a:xfrm>
                <a:off x="4380998" y="4075918"/>
                <a:ext cx="4639178" cy="1888746"/>
              </a:xfrm>
              <a:prstGeom prst="rect">
                <a:avLst/>
              </a:prstGeom>
            </p:spPr>
          </p:pic>
        </p:grpSp>
        <p:cxnSp>
          <p:nvCxnSpPr>
            <p:cNvPr id="12" name="直接连接符 11">
              <a:extLst>
                <a:ext uri="{FF2B5EF4-FFF2-40B4-BE49-F238E27FC236}">
                  <a16:creationId xmlns:a16="http://schemas.microsoft.com/office/drawing/2014/main" id="{5179FE49-BD33-E0E4-618B-EDF06DEED0E3}"/>
                </a:ext>
              </a:extLst>
            </p:cNvPr>
            <p:cNvCxnSpPr>
              <a:cxnSpLocks/>
            </p:cNvCxnSpPr>
            <p:nvPr/>
          </p:nvCxnSpPr>
          <p:spPr>
            <a:xfrm>
              <a:off x="4435721" y="4248150"/>
              <a:ext cx="0" cy="260985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259F8EF8-034C-411F-6B48-ACBE5F59F12B}"/>
              </a:ext>
            </a:extLst>
          </p:cNvPr>
          <p:cNvPicPr>
            <a:picLocks noChangeAspect="1"/>
          </p:cNvPicPr>
          <p:nvPr/>
        </p:nvPicPr>
        <p:blipFill>
          <a:blip r:embed="rId5"/>
          <a:stretch>
            <a:fillRect/>
          </a:stretch>
        </p:blipFill>
        <p:spPr>
          <a:xfrm>
            <a:off x="738187" y="4244537"/>
            <a:ext cx="8220075" cy="2580564"/>
          </a:xfrm>
          <a:prstGeom prst="rect">
            <a:avLst/>
          </a:prstGeom>
        </p:spPr>
      </p:pic>
    </p:spTree>
    <p:extLst>
      <p:ext uri="{BB962C8B-B14F-4D97-AF65-F5344CB8AC3E}">
        <p14:creationId xmlns:p14="http://schemas.microsoft.com/office/powerpoint/2010/main" val="119690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EEFC1-8F7E-300D-CF6B-5D9C3F29D116}"/>
              </a:ext>
            </a:extLst>
          </p:cNvPr>
          <p:cNvSpPr>
            <a:spLocks noGrp="1"/>
          </p:cNvSpPr>
          <p:nvPr>
            <p:ph type="title"/>
          </p:nvPr>
        </p:nvSpPr>
        <p:spPr/>
        <p:txBody>
          <a:bodyPr/>
          <a:lstStyle/>
          <a:p>
            <a:r>
              <a:rPr lang="en-US" altLang="zh-CN"/>
              <a:t>Dataset</a:t>
            </a:r>
            <a:endParaRPr lang="zh-CN" altLang="en-US"/>
          </a:p>
        </p:txBody>
      </p:sp>
      <p:sp>
        <p:nvSpPr>
          <p:cNvPr id="3" name="内容占位符 2">
            <a:extLst>
              <a:ext uri="{FF2B5EF4-FFF2-40B4-BE49-F238E27FC236}">
                <a16:creationId xmlns:a16="http://schemas.microsoft.com/office/drawing/2014/main" id="{C15E17B4-2594-6895-11D0-C6B0F3A714A8}"/>
              </a:ext>
            </a:extLst>
          </p:cNvPr>
          <p:cNvSpPr>
            <a:spLocks noGrp="1"/>
          </p:cNvSpPr>
          <p:nvPr>
            <p:ph idx="1"/>
          </p:nvPr>
        </p:nvSpPr>
        <p:spPr/>
        <p:txBody>
          <a:bodyPr>
            <a:normAutofit/>
          </a:bodyPr>
          <a:lstStyle/>
          <a:p>
            <a:r>
              <a:rPr lang="zh-CN" altLang="en-US" sz="2000"/>
              <a:t>扩增方法</a:t>
            </a:r>
            <a:r>
              <a:rPr lang="en-US" altLang="zh-CN" sz="2000"/>
              <a:t>: Deep Ensembles</a:t>
            </a:r>
          </a:p>
          <a:p>
            <a:r>
              <a:rPr lang="zh-CN" altLang="en-US" sz="2000"/>
              <a:t>扩增的数据集提供了强大的迁移学习能力</a:t>
            </a:r>
            <a:endParaRPr lang="en-US" altLang="zh-CN" sz="2000"/>
          </a:p>
          <a:p>
            <a:r>
              <a:rPr lang="en-US" altLang="zh-CN" sz="2000"/>
              <a:t>NequIP potential</a:t>
            </a:r>
            <a:r>
              <a:rPr lang="zh-CN" altLang="en-US" sz="2000"/>
              <a:t>在</a:t>
            </a:r>
            <a:r>
              <a:rPr lang="en-US" altLang="zh-CN" sz="2000"/>
              <a:t>ionic relaxation</a:t>
            </a:r>
            <a:r>
              <a:rPr lang="zh-CN" altLang="en-US" sz="2000"/>
              <a:t>的数据上进行预训练</a:t>
            </a:r>
            <a:r>
              <a:rPr lang="en-US" altLang="zh-CN" sz="2000"/>
              <a:t>, GNoME</a:t>
            </a:r>
            <a:r>
              <a:rPr lang="zh-CN" altLang="en-US" sz="2000"/>
              <a:t>扩增后的</a:t>
            </a:r>
            <a:r>
              <a:rPr lang="en-US" altLang="zh-CN" sz="2000"/>
              <a:t>database</a:t>
            </a:r>
            <a:r>
              <a:rPr lang="zh-CN" altLang="en-US" sz="2000"/>
              <a:t>能够准确地在分子动力学模拟</a:t>
            </a:r>
            <a:r>
              <a:rPr lang="en-US" altLang="zh-CN" sz="2000"/>
              <a:t>(AIMD)</a:t>
            </a:r>
            <a:r>
              <a:rPr lang="zh-CN" altLang="en-US" sz="2000"/>
              <a:t>的场景上进行迁移</a:t>
            </a:r>
            <a:r>
              <a:rPr lang="en-US" altLang="zh-CN" sz="2000"/>
              <a:t>(zero-shot)</a:t>
            </a:r>
          </a:p>
          <a:p>
            <a:r>
              <a:rPr lang="zh-CN" altLang="en-US" sz="2000"/>
              <a:t>在</a:t>
            </a:r>
            <a:r>
              <a:rPr lang="en-US" altLang="zh-CN" sz="2000"/>
              <a:t>GNoME</a:t>
            </a:r>
            <a:r>
              <a:rPr lang="zh-CN" altLang="en-US" sz="2000"/>
              <a:t>上预训练的</a:t>
            </a:r>
            <a:r>
              <a:rPr lang="en-US" altLang="zh-CN" sz="2000"/>
              <a:t>NequIP potential</a:t>
            </a:r>
            <a:r>
              <a:rPr lang="zh-CN" altLang="en-US" sz="2000"/>
              <a:t>甚至能超越从头在</a:t>
            </a:r>
            <a:r>
              <a:rPr lang="en-US" altLang="zh-CN" sz="2000"/>
              <a:t>AIMD</a:t>
            </a:r>
            <a:r>
              <a:rPr lang="zh-CN" altLang="en-US" sz="2000"/>
              <a:t>上预训练</a:t>
            </a:r>
            <a:r>
              <a:rPr lang="en-US" altLang="zh-CN" sz="2000"/>
              <a:t>1000</a:t>
            </a:r>
            <a:r>
              <a:rPr lang="zh-CN" altLang="en-US" sz="2000"/>
              <a:t>个样本的模型，表明了主动学习对于材料</a:t>
            </a:r>
            <a:r>
              <a:rPr lang="en-US" altLang="zh-CN" sz="2000"/>
              <a:t>landscape</a:t>
            </a:r>
            <a:r>
              <a:rPr lang="zh-CN" altLang="en-US" sz="2000"/>
              <a:t>的高效准确的表征</a:t>
            </a:r>
          </a:p>
        </p:txBody>
      </p:sp>
      <p:sp>
        <p:nvSpPr>
          <p:cNvPr id="4" name="灯片编号占位符 3">
            <a:extLst>
              <a:ext uri="{FF2B5EF4-FFF2-40B4-BE49-F238E27FC236}">
                <a16:creationId xmlns:a16="http://schemas.microsoft.com/office/drawing/2014/main" id="{7C31B1CD-38A9-4508-0937-D2E797128891}"/>
              </a:ext>
            </a:extLst>
          </p:cNvPr>
          <p:cNvSpPr>
            <a:spLocks noGrp="1"/>
          </p:cNvSpPr>
          <p:nvPr>
            <p:ph type="sldNum" sz="quarter" idx="12"/>
          </p:nvPr>
        </p:nvSpPr>
        <p:spPr/>
        <p:txBody>
          <a:bodyPr/>
          <a:lstStyle/>
          <a:p>
            <a:fld id="{320E0988-FA91-498B-B5AF-3649F77B6D07}" type="slidenum">
              <a:rPr lang="zh-CN" altLang="en-US" smtClean="0"/>
              <a:t>26</a:t>
            </a:fld>
            <a:endParaRPr lang="zh-CN" altLang="en-US"/>
          </a:p>
        </p:txBody>
      </p:sp>
      <p:pic>
        <p:nvPicPr>
          <p:cNvPr id="6" name="图片 5">
            <a:extLst>
              <a:ext uri="{FF2B5EF4-FFF2-40B4-BE49-F238E27FC236}">
                <a16:creationId xmlns:a16="http://schemas.microsoft.com/office/drawing/2014/main" id="{2CBC8D6B-F979-8A3F-D360-27967D452E66}"/>
              </a:ext>
            </a:extLst>
          </p:cNvPr>
          <p:cNvPicPr>
            <a:picLocks noChangeAspect="1"/>
          </p:cNvPicPr>
          <p:nvPr/>
        </p:nvPicPr>
        <p:blipFill>
          <a:blip r:embed="rId2"/>
          <a:stretch>
            <a:fillRect/>
          </a:stretch>
        </p:blipFill>
        <p:spPr>
          <a:xfrm>
            <a:off x="357187" y="4111347"/>
            <a:ext cx="8429625" cy="2746653"/>
          </a:xfrm>
          <a:prstGeom prst="rect">
            <a:avLst/>
          </a:prstGeom>
        </p:spPr>
      </p:pic>
    </p:spTree>
    <p:extLst>
      <p:ext uri="{BB962C8B-B14F-4D97-AF65-F5344CB8AC3E}">
        <p14:creationId xmlns:p14="http://schemas.microsoft.com/office/powerpoint/2010/main" val="424237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E0CD3-36EE-A249-B029-D7A284912BDF}"/>
              </a:ext>
            </a:extLst>
          </p:cNvPr>
          <p:cNvSpPr>
            <a:spLocks noGrp="1"/>
          </p:cNvSpPr>
          <p:nvPr>
            <p:ph type="title"/>
          </p:nvPr>
        </p:nvSpPr>
        <p:spPr/>
        <p:txBody>
          <a:bodyPr/>
          <a:lstStyle/>
          <a:p>
            <a:r>
              <a:rPr lang="en-US" altLang="zh-CN"/>
              <a:t>Conclusion</a:t>
            </a:r>
            <a:endParaRPr lang="zh-CN" altLang="en-US"/>
          </a:p>
        </p:txBody>
      </p:sp>
      <p:sp>
        <p:nvSpPr>
          <p:cNvPr id="3" name="内容占位符 2">
            <a:extLst>
              <a:ext uri="{FF2B5EF4-FFF2-40B4-BE49-F238E27FC236}">
                <a16:creationId xmlns:a16="http://schemas.microsoft.com/office/drawing/2014/main" id="{097D84BA-06FE-244B-34B4-AD5CF225BF02}"/>
              </a:ext>
            </a:extLst>
          </p:cNvPr>
          <p:cNvSpPr>
            <a:spLocks noGrp="1"/>
          </p:cNvSpPr>
          <p:nvPr>
            <p:ph idx="1"/>
          </p:nvPr>
        </p:nvSpPr>
        <p:spPr/>
        <p:txBody>
          <a:bodyPr>
            <a:normAutofit/>
          </a:bodyPr>
          <a:lstStyle/>
          <a:p>
            <a:r>
              <a:rPr lang="zh-CN" altLang="en-US" sz="2000"/>
              <a:t>本文应用了主动学习，实现了材料空间的高效探索，发掘了现有稳定样本近</a:t>
            </a:r>
            <a:r>
              <a:rPr lang="en-US" altLang="zh-CN" sz="2000"/>
              <a:t>10</a:t>
            </a:r>
            <a:r>
              <a:rPr lang="zh-CN" altLang="en-US" sz="2000"/>
              <a:t>倍的新样本，极大拓宽了材料学的设计空间</a:t>
            </a:r>
            <a:endParaRPr lang="en-US" altLang="zh-CN" sz="2000"/>
          </a:p>
          <a:p>
            <a:r>
              <a:rPr lang="zh-CN" altLang="en-US" sz="2000"/>
              <a:t>扩增的样本展现了丰富的语法景观，提升了迁移学习的性能</a:t>
            </a:r>
            <a:endParaRPr lang="en-US" altLang="zh-CN" sz="2000"/>
          </a:p>
          <a:p>
            <a:r>
              <a:rPr lang="zh-CN" altLang="en-US" sz="2000"/>
              <a:t>全自动化的机器框架，实现了一个强大的知识</a:t>
            </a:r>
            <a:r>
              <a:rPr lang="en-US" altLang="zh-CN" sz="2000">
                <a:sym typeface="Wingdings" panose="05000000000000000000" pitchFamily="2" charset="2"/>
              </a:rPr>
              <a:t></a:t>
            </a:r>
            <a:r>
              <a:rPr lang="zh-CN" altLang="en-US" sz="2000">
                <a:sym typeface="Wingdings" panose="05000000000000000000" pitchFamily="2" charset="2"/>
              </a:rPr>
              <a:t>模型的双向迭代，且无需繁杂的人力干涉</a:t>
            </a:r>
            <a:endParaRPr lang="en-US" altLang="zh-CN" sz="2000">
              <a:sym typeface="Wingdings" panose="05000000000000000000" pitchFamily="2" charset="2"/>
            </a:endParaRPr>
          </a:p>
          <a:p>
            <a:r>
              <a:rPr lang="zh-CN" altLang="en-US" sz="2000">
                <a:sym typeface="Wingdings" panose="05000000000000000000" pitchFamily="2" charset="2"/>
              </a:rPr>
              <a:t>在蛋白、</a:t>
            </a:r>
            <a:r>
              <a:rPr lang="en-US" altLang="zh-CN" sz="2000">
                <a:sym typeface="Wingdings" panose="05000000000000000000" pitchFamily="2" charset="2"/>
              </a:rPr>
              <a:t>DNA</a:t>
            </a:r>
            <a:r>
              <a:rPr lang="zh-CN" altLang="en-US" sz="2000">
                <a:sym typeface="Wingdings" panose="05000000000000000000" pitchFamily="2" charset="2"/>
              </a:rPr>
              <a:t>等生物序列设计上存在强大的迁移性</a:t>
            </a:r>
            <a:endParaRPr lang="en-US" altLang="zh-CN" sz="2000">
              <a:sym typeface="Wingdings" panose="05000000000000000000" pitchFamily="2" charset="2"/>
            </a:endParaRPr>
          </a:p>
        </p:txBody>
      </p:sp>
      <p:sp>
        <p:nvSpPr>
          <p:cNvPr id="4" name="灯片编号占位符 3">
            <a:extLst>
              <a:ext uri="{FF2B5EF4-FFF2-40B4-BE49-F238E27FC236}">
                <a16:creationId xmlns:a16="http://schemas.microsoft.com/office/drawing/2014/main" id="{C54428B0-0356-B83C-FF5C-F285A36567D2}"/>
              </a:ext>
            </a:extLst>
          </p:cNvPr>
          <p:cNvSpPr>
            <a:spLocks noGrp="1"/>
          </p:cNvSpPr>
          <p:nvPr>
            <p:ph type="sldNum" sz="quarter" idx="12"/>
          </p:nvPr>
        </p:nvSpPr>
        <p:spPr/>
        <p:txBody>
          <a:bodyPr/>
          <a:lstStyle/>
          <a:p>
            <a:fld id="{320E0988-FA91-498B-B5AF-3649F77B6D07}" type="slidenum">
              <a:rPr lang="zh-CN" altLang="en-US" smtClean="0"/>
              <a:t>27</a:t>
            </a:fld>
            <a:endParaRPr lang="zh-CN" altLang="en-US"/>
          </a:p>
        </p:txBody>
      </p:sp>
      <p:pic>
        <p:nvPicPr>
          <p:cNvPr id="6" name="图片 5">
            <a:extLst>
              <a:ext uri="{FF2B5EF4-FFF2-40B4-BE49-F238E27FC236}">
                <a16:creationId xmlns:a16="http://schemas.microsoft.com/office/drawing/2014/main" id="{1514588C-D164-8E53-C0F8-9E2476028AE2}"/>
              </a:ext>
            </a:extLst>
          </p:cNvPr>
          <p:cNvPicPr>
            <a:picLocks noChangeAspect="1"/>
          </p:cNvPicPr>
          <p:nvPr/>
        </p:nvPicPr>
        <p:blipFill>
          <a:blip r:embed="rId2"/>
          <a:stretch>
            <a:fillRect/>
          </a:stretch>
        </p:blipFill>
        <p:spPr>
          <a:xfrm>
            <a:off x="628649" y="4176713"/>
            <a:ext cx="8315325" cy="2000250"/>
          </a:xfrm>
          <a:prstGeom prst="rect">
            <a:avLst/>
          </a:prstGeom>
        </p:spPr>
      </p:pic>
    </p:spTree>
    <p:extLst>
      <p:ext uri="{BB962C8B-B14F-4D97-AF65-F5344CB8AC3E}">
        <p14:creationId xmlns:p14="http://schemas.microsoft.com/office/powerpoint/2010/main" val="382598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E28FC-94B7-0C67-01C9-7F3888FC15C3}"/>
              </a:ext>
            </a:extLst>
          </p:cNvPr>
          <p:cNvSpPr>
            <a:spLocks noGrp="1"/>
          </p:cNvSpPr>
          <p:nvPr>
            <p:ph type="title"/>
          </p:nvPr>
        </p:nvSpPr>
        <p:spPr/>
        <p:txBody>
          <a:bodyPr/>
          <a:lstStyle/>
          <a:p>
            <a:r>
              <a:rPr lang="en-US" altLang="zh-CN"/>
              <a:t>Major Concerns</a:t>
            </a:r>
            <a:endParaRPr lang="zh-CN" altLang="en-US"/>
          </a:p>
        </p:txBody>
      </p:sp>
      <p:sp>
        <p:nvSpPr>
          <p:cNvPr id="3" name="内容占位符 2">
            <a:extLst>
              <a:ext uri="{FF2B5EF4-FFF2-40B4-BE49-F238E27FC236}">
                <a16:creationId xmlns:a16="http://schemas.microsoft.com/office/drawing/2014/main" id="{F283936E-626E-2F6C-964A-6EB61EC2FD36}"/>
              </a:ext>
            </a:extLst>
          </p:cNvPr>
          <p:cNvSpPr>
            <a:spLocks noGrp="1"/>
          </p:cNvSpPr>
          <p:nvPr>
            <p:ph idx="1"/>
          </p:nvPr>
        </p:nvSpPr>
        <p:spPr/>
        <p:txBody>
          <a:bodyPr>
            <a:normAutofit/>
          </a:bodyPr>
          <a:lstStyle/>
          <a:p>
            <a:r>
              <a:rPr lang="zh-CN" altLang="en-US" sz="2000"/>
              <a:t>主动学习方法在新材料的筛选上已经取得了巨大成功</a:t>
            </a:r>
            <a:r>
              <a:rPr lang="en-US" altLang="zh-CN" sz="2000"/>
              <a:t>(GNoME), </a:t>
            </a:r>
            <a:r>
              <a:rPr lang="zh-CN" altLang="en-US" sz="2000"/>
              <a:t>在生物序列设计领域存在巨大潜能</a:t>
            </a:r>
            <a:endParaRPr lang="en-US" altLang="zh-CN" sz="2000"/>
          </a:p>
          <a:p>
            <a:endParaRPr lang="en-US" altLang="zh-CN" sz="2000"/>
          </a:p>
        </p:txBody>
      </p:sp>
      <p:sp>
        <p:nvSpPr>
          <p:cNvPr id="4" name="灯片编号占位符 3">
            <a:extLst>
              <a:ext uri="{FF2B5EF4-FFF2-40B4-BE49-F238E27FC236}">
                <a16:creationId xmlns:a16="http://schemas.microsoft.com/office/drawing/2014/main" id="{D338D3C5-0667-BEE5-640C-4F1B7087BCB9}"/>
              </a:ext>
            </a:extLst>
          </p:cNvPr>
          <p:cNvSpPr>
            <a:spLocks noGrp="1"/>
          </p:cNvSpPr>
          <p:nvPr>
            <p:ph type="sldNum" sz="quarter" idx="12"/>
          </p:nvPr>
        </p:nvSpPr>
        <p:spPr/>
        <p:txBody>
          <a:bodyPr/>
          <a:lstStyle/>
          <a:p>
            <a:fld id="{320E0988-FA91-498B-B5AF-3649F77B6D07}" type="slidenum">
              <a:rPr lang="zh-CN" altLang="en-US" smtClean="0"/>
              <a:t>3</a:t>
            </a:fld>
            <a:endParaRPr lang="zh-CN" altLang="en-US"/>
          </a:p>
        </p:txBody>
      </p:sp>
      <p:pic>
        <p:nvPicPr>
          <p:cNvPr id="5" name="图片 4">
            <a:extLst>
              <a:ext uri="{FF2B5EF4-FFF2-40B4-BE49-F238E27FC236}">
                <a16:creationId xmlns:a16="http://schemas.microsoft.com/office/drawing/2014/main" id="{0402483E-00EC-8729-6044-13EB5BEED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267" y="2149044"/>
            <a:ext cx="5072409" cy="4576763"/>
          </a:xfrm>
          <a:prstGeom prst="rect">
            <a:avLst/>
          </a:prstGeom>
        </p:spPr>
      </p:pic>
      <p:pic>
        <p:nvPicPr>
          <p:cNvPr id="7" name="图片 6">
            <a:extLst>
              <a:ext uri="{FF2B5EF4-FFF2-40B4-BE49-F238E27FC236}">
                <a16:creationId xmlns:a16="http://schemas.microsoft.com/office/drawing/2014/main" id="{3AC19377-6FEE-C628-9024-B3B75E6EDD0C}"/>
              </a:ext>
            </a:extLst>
          </p:cNvPr>
          <p:cNvPicPr>
            <a:picLocks noChangeAspect="1"/>
          </p:cNvPicPr>
          <p:nvPr/>
        </p:nvPicPr>
        <p:blipFill>
          <a:blip r:embed="rId4"/>
          <a:stretch>
            <a:fillRect/>
          </a:stretch>
        </p:blipFill>
        <p:spPr>
          <a:xfrm>
            <a:off x="0" y="3306347"/>
            <a:ext cx="9144000" cy="2870616"/>
          </a:xfrm>
          <a:prstGeom prst="rect">
            <a:avLst/>
          </a:prstGeom>
        </p:spPr>
      </p:pic>
      <p:pic>
        <p:nvPicPr>
          <p:cNvPr id="8" name="图片 7">
            <a:extLst>
              <a:ext uri="{FF2B5EF4-FFF2-40B4-BE49-F238E27FC236}">
                <a16:creationId xmlns:a16="http://schemas.microsoft.com/office/drawing/2014/main" id="{AF6D2838-E739-EB87-1A7E-8D875FAEC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88" y="2296391"/>
            <a:ext cx="7364424" cy="4429416"/>
          </a:xfrm>
          <a:prstGeom prst="rect">
            <a:avLst/>
          </a:prstGeom>
        </p:spPr>
      </p:pic>
    </p:spTree>
    <p:extLst>
      <p:ext uri="{BB962C8B-B14F-4D97-AF65-F5344CB8AC3E}">
        <p14:creationId xmlns:p14="http://schemas.microsoft.com/office/powerpoint/2010/main" val="253857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CD433-E8A0-FCDE-0CCA-263E1057A773}"/>
              </a:ext>
            </a:extLst>
          </p:cNvPr>
          <p:cNvSpPr>
            <a:spLocks noGrp="1"/>
          </p:cNvSpPr>
          <p:nvPr>
            <p:ph type="title"/>
          </p:nvPr>
        </p:nvSpPr>
        <p:spPr/>
        <p:txBody>
          <a:bodyPr/>
          <a:lstStyle/>
          <a:p>
            <a:r>
              <a:rPr lang="en-US" altLang="zh-CN"/>
              <a:t>Background</a:t>
            </a: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512728-8723-9F0A-82F1-15D9D21E6286}"/>
                  </a:ext>
                </a:extLst>
              </p:cNvPr>
              <p:cNvSpPr>
                <a:spLocks noGrp="1"/>
              </p:cNvSpPr>
              <p:nvPr>
                <p:ph idx="1"/>
              </p:nvPr>
            </p:nvSpPr>
            <p:spPr/>
            <p:txBody>
              <a:bodyPr>
                <a:normAutofit/>
              </a:bodyPr>
              <a:lstStyle/>
              <a:p>
                <a:r>
                  <a:rPr lang="zh-CN" altLang="en-US" sz="2000"/>
                  <a:t>当前主要策略是搜索同时具备新颖性、高预测能力的样本</a:t>
                </a:r>
                <a:endParaRPr lang="en-US" altLang="zh-CN" sz="2000"/>
              </a:p>
              <a:p>
                <a:r>
                  <a:rPr lang="zh-CN" altLang="en-US" sz="2000"/>
                  <a:t>大多数深度学习架构并没有量化它们对预测的不确定性，在推断时往往“过于自信”，某些稀疏的训练样本空间附近的推断未必准确。</a:t>
                </a:r>
                <a:endParaRPr lang="en-US" altLang="zh-CN" sz="2000"/>
              </a:p>
              <a:p>
                <a:r>
                  <a:rPr lang="zh-CN" altLang="en-US" sz="2000" b="1">
                    <a:solidFill>
                      <a:srgbClr val="C00000"/>
                    </a:solidFill>
                  </a:rPr>
                  <a:t>难点</a:t>
                </a:r>
                <a:r>
                  <a:rPr lang="en-US" altLang="zh-CN" sz="2000" b="1">
                    <a:solidFill>
                      <a:srgbClr val="C00000"/>
                    </a:solidFill>
                  </a:rPr>
                  <a:t>1</a:t>
                </a:r>
                <a:r>
                  <a:rPr lang="en-US" altLang="zh-CN" sz="2000"/>
                  <a:t>: </a:t>
                </a:r>
                <a:r>
                  <a:rPr lang="zh-CN" altLang="en-US" sz="2000"/>
                  <a:t>对于</a:t>
                </a:r>
                <a:r>
                  <a:rPr lang="en-US" altLang="zh-CN" sz="2000"/>
                  <a:t>DNA</a:t>
                </a:r>
                <a:r>
                  <a:rPr lang="zh-CN" altLang="en-US" sz="2000"/>
                  <a:t>数据的表征和评估是困难的，</a:t>
                </a:r>
                <a:r>
                  <a:rPr lang="en-US" altLang="zh-CN" sz="2000"/>
                  <a:t>DNA</a:t>
                </a:r>
                <a:r>
                  <a:rPr lang="zh-CN" altLang="en-US" sz="2000"/>
                  <a:t>序列的转录调控不仅由自身序列决定，还取决于特异性的细胞环境</a:t>
                </a:r>
                <a:endParaRPr lang="en-US" altLang="zh-CN" sz="2000"/>
              </a:p>
              <a:p>
                <a:r>
                  <a:rPr lang="zh-CN" altLang="en-US" sz="2000" b="1">
                    <a:solidFill>
                      <a:srgbClr val="0070C0"/>
                    </a:solidFill>
                  </a:rPr>
                  <a:t>约束</a:t>
                </a:r>
                <a:r>
                  <a:rPr lang="en-US" altLang="zh-CN" sz="2000" b="1">
                    <a:solidFill>
                      <a:srgbClr val="0070C0"/>
                    </a:solidFill>
                  </a:rPr>
                  <a:t>1</a:t>
                </a:r>
                <a:r>
                  <a:rPr lang="en-US" altLang="zh-CN" sz="2000"/>
                  <a:t>: </a:t>
                </a:r>
                <a:r>
                  <a:rPr lang="zh-CN" altLang="en-US" sz="2000"/>
                  <a:t>在保留预测模型架构，保证调控语法捕捉的前提下建模</a:t>
                </a:r>
                <a:endParaRPr lang="en-US" altLang="zh-CN" sz="200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𝜎</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oMath>
                  </m:oMathPara>
                </a14:m>
                <a:endParaRPr lang="zh-CN" altLang="en-US" sz="2000"/>
              </a:p>
            </p:txBody>
          </p:sp>
        </mc:Choice>
        <mc:Fallback>
          <p:sp>
            <p:nvSpPr>
              <p:cNvPr id="3" name="内容占位符 2">
                <a:extLst>
                  <a:ext uri="{FF2B5EF4-FFF2-40B4-BE49-F238E27FC236}">
                    <a16:creationId xmlns:a16="http://schemas.microsoft.com/office/drawing/2014/main" id="{C3512728-8723-9F0A-82F1-15D9D21E6286}"/>
                  </a:ext>
                </a:extLst>
              </p:cNvPr>
              <p:cNvSpPr>
                <a:spLocks noGrp="1" noRot="1" noChangeAspect="1" noMove="1" noResize="1" noEditPoints="1" noAdjustHandles="1" noChangeArrowheads="1" noChangeShapeType="1" noTextEdit="1"/>
              </p:cNvSpPr>
              <p:nvPr>
                <p:ph idx="1"/>
              </p:nvPr>
            </p:nvSpPr>
            <p:spPr>
              <a:blipFill>
                <a:blip r:embed="rId3"/>
                <a:stretch>
                  <a:fillRect l="-696" t="-1508" r="-270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0D7833B-988B-8177-0F80-C146991EE194}"/>
              </a:ext>
            </a:extLst>
          </p:cNvPr>
          <p:cNvSpPr>
            <a:spLocks noGrp="1"/>
          </p:cNvSpPr>
          <p:nvPr>
            <p:ph type="sldNum" sz="quarter" idx="12"/>
          </p:nvPr>
        </p:nvSpPr>
        <p:spPr/>
        <p:txBody>
          <a:bodyPr/>
          <a:lstStyle/>
          <a:p>
            <a:fld id="{320E0988-FA91-498B-B5AF-3649F77B6D07}" type="slidenum">
              <a:rPr lang="zh-CN" altLang="en-US" smtClean="0"/>
              <a:t>4</a:t>
            </a:fld>
            <a:endParaRPr lang="zh-CN" altLang="en-US"/>
          </a:p>
        </p:txBody>
      </p:sp>
      <p:pic>
        <p:nvPicPr>
          <p:cNvPr id="5" name="图片 4">
            <a:extLst>
              <a:ext uri="{FF2B5EF4-FFF2-40B4-BE49-F238E27FC236}">
                <a16:creationId xmlns:a16="http://schemas.microsoft.com/office/drawing/2014/main" id="{1E0032A9-515C-0A8D-580C-9D7B8AC0DF4D}"/>
              </a:ext>
            </a:extLst>
          </p:cNvPr>
          <p:cNvPicPr>
            <a:picLocks noChangeAspect="1"/>
          </p:cNvPicPr>
          <p:nvPr/>
        </p:nvPicPr>
        <p:blipFill rotWithShape="1">
          <a:blip r:embed="rId4"/>
          <a:srcRect r="988"/>
          <a:stretch/>
        </p:blipFill>
        <p:spPr>
          <a:xfrm>
            <a:off x="1456747" y="3766281"/>
            <a:ext cx="6752800" cy="2726592"/>
          </a:xfrm>
          <a:prstGeom prst="rect">
            <a:avLst/>
          </a:prstGeom>
        </p:spPr>
      </p:pic>
    </p:spTree>
    <p:extLst>
      <p:ext uri="{BB962C8B-B14F-4D97-AF65-F5344CB8AC3E}">
        <p14:creationId xmlns:p14="http://schemas.microsoft.com/office/powerpoint/2010/main" val="1190097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1081E-165B-5FDF-6888-A93F5BA4EEC2}"/>
              </a:ext>
            </a:extLst>
          </p:cNvPr>
          <p:cNvSpPr>
            <a:spLocks noGrp="1"/>
          </p:cNvSpPr>
          <p:nvPr>
            <p:ph type="title"/>
          </p:nvPr>
        </p:nvSpPr>
        <p:spPr/>
        <p:txBody>
          <a:bodyPr/>
          <a:lstStyle/>
          <a:p>
            <a:r>
              <a:rPr lang="en-US" altLang="zh-CN"/>
              <a:t>Background</a:t>
            </a:r>
            <a:endParaRPr lang="zh-CN" altLang="en-US"/>
          </a:p>
        </p:txBody>
      </p:sp>
      <p:sp>
        <p:nvSpPr>
          <p:cNvPr id="3" name="内容占位符 2">
            <a:extLst>
              <a:ext uri="{FF2B5EF4-FFF2-40B4-BE49-F238E27FC236}">
                <a16:creationId xmlns:a16="http://schemas.microsoft.com/office/drawing/2014/main" id="{F1EF5EAD-A381-9A54-77EA-FCED0E8700C6}"/>
              </a:ext>
            </a:extLst>
          </p:cNvPr>
          <p:cNvSpPr>
            <a:spLocks noGrp="1"/>
          </p:cNvSpPr>
          <p:nvPr>
            <p:ph idx="1"/>
          </p:nvPr>
        </p:nvSpPr>
        <p:spPr/>
        <p:txBody>
          <a:bodyPr>
            <a:normAutofit/>
          </a:bodyPr>
          <a:lstStyle/>
          <a:p>
            <a:r>
              <a:rPr lang="zh-CN" altLang="en-US" sz="2000" b="1">
                <a:solidFill>
                  <a:srgbClr val="C00000"/>
                </a:solidFill>
              </a:rPr>
              <a:t>难点</a:t>
            </a:r>
            <a:r>
              <a:rPr lang="en-US" altLang="zh-CN" sz="2000" b="1">
                <a:solidFill>
                  <a:srgbClr val="C00000"/>
                </a:solidFill>
              </a:rPr>
              <a:t>2</a:t>
            </a:r>
            <a:r>
              <a:rPr lang="en-US" altLang="zh-CN" sz="2000"/>
              <a:t>: DNA</a:t>
            </a:r>
            <a:r>
              <a:rPr lang="zh-CN" altLang="en-US" sz="2000"/>
              <a:t>数据具备复杂的调控机制，新的样本在预测器上表征往往高度相似于训练集，难以区分</a:t>
            </a:r>
            <a:r>
              <a:rPr lang="en-US" altLang="zh-CN" sz="2000"/>
              <a:t>out-of-distribution</a:t>
            </a:r>
            <a:r>
              <a:rPr lang="zh-CN" altLang="en-US" sz="2000"/>
              <a:t>数据</a:t>
            </a:r>
            <a:endParaRPr lang="en-US" altLang="zh-CN" sz="2000"/>
          </a:p>
          <a:p>
            <a:r>
              <a:rPr lang="zh-CN" altLang="en-US" sz="2000"/>
              <a:t>仿真</a:t>
            </a:r>
            <a:r>
              <a:rPr lang="en-US" altLang="zh-CN" sz="2000"/>
              <a:t>: </a:t>
            </a:r>
            <a:r>
              <a:rPr lang="zh-CN" altLang="en-US" sz="2000"/>
              <a:t>酵母数据集</a:t>
            </a:r>
            <a:r>
              <a:rPr lang="en-US" altLang="zh-CN" sz="2000"/>
              <a:t>,</a:t>
            </a:r>
            <a:r>
              <a:rPr lang="zh-CN" altLang="en-US" sz="2000"/>
              <a:t>用</a:t>
            </a:r>
            <a:r>
              <a:rPr lang="en-US" altLang="zh-CN" sz="2000"/>
              <a:t>bin5~bin12</a:t>
            </a:r>
            <a:r>
              <a:rPr lang="zh-CN" altLang="en-US" sz="2000"/>
              <a:t>的样本回归</a:t>
            </a:r>
            <a:r>
              <a:rPr lang="en-US" altLang="zh-CN" sz="2000"/>
              <a:t>bin13~bin17</a:t>
            </a:r>
            <a:r>
              <a:rPr lang="zh-CN" altLang="en-US" sz="2000"/>
              <a:t>的样本</a:t>
            </a:r>
            <a:endParaRPr lang="en-US" altLang="zh-CN" sz="2000"/>
          </a:p>
          <a:p>
            <a:r>
              <a:rPr lang="zh-CN" altLang="en-US" sz="2000"/>
              <a:t>观察到新样本被均匀分布在整个训练集流形上</a:t>
            </a:r>
            <a:endParaRPr lang="en-US" altLang="zh-CN" sz="2000"/>
          </a:p>
          <a:p>
            <a:r>
              <a:rPr lang="zh-CN" altLang="en-US" sz="2000" b="1">
                <a:solidFill>
                  <a:srgbClr val="0070C0"/>
                </a:solidFill>
              </a:rPr>
              <a:t>约束</a:t>
            </a:r>
            <a:r>
              <a:rPr lang="en-US" altLang="zh-CN" sz="2000" b="1">
                <a:solidFill>
                  <a:srgbClr val="0070C0"/>
                </a:solidFill>
              </a:rPr>
              <a:t>2</a:t>
            </a:r>
            <a:r>
              <a:rPr lang="en-US" altLang="zh-CN" sz="2000"/>
              <a:t>: </a:t>
            </a:r>
            <a:r>
              <a:rPr lang="zh-CN" altLang="en-US" sz="2000"/>
              <a:t>对于复杂的</a:t>
            </a:r>
            <a:r>
              <a:rPr lang="en-US" altLang="zh-CN" sz="2000"/>
              <a:t>DNA</a:t>
            </a:r>
            <a:r>
              <a:rPr lang="zh-CN" altLang="en-US" sz="2000"/>
              <a:t>数据的分布应当保证通用和准确性</a:t>
            </a:r>
          </a:p>
        </p:txBody>
      </p:sp>
      <p:sp>
        <p:nvSpPr>
          <p:cNvPr id="4" name="灯片编号占位符 3">
            <a:extLst>
              <a:ext uri="{FF2B5EF4-FFF2-40B4-BE49-F238E27FC236}">
                <a16:creationId xmlns:a16="http://schemas.microsoft.com/office/drawing/2014/main" id="{AD3EAE8D-86A7-E969-6DF1-9B993C7F47D7}"/>
              </a:ext>
            </a:extLst>
          </p:cNvPr>
          <p:cNvSpPr>
            <a:spLocks noGrp="1"/>
          </p:cNvSpPr>
          <p:nvPr>
            <p:ph type="sldNum" sz="quarter" idx="12"/>
          </p:nvPr>
        </p:nvSpPr>
        <p:spPr/>
        <p:txBody>
          <a:bodyPr/>
          <a:lstStyle/>
          <a:p>
            <a:fld id="{320E0988-FA91-498B-B5AF-3649F77B6D07}" type="slidenum">
              <a:rPr lang="zh-CN" altLang="en-US" smtClean="0"/>
              <a:t>5</a:t>
            </a:fld>
            <a:endParaRPr lang="zh-CN" altLang="en-US"/>
          </a:p>
        </p:txBody>
      </p:sp>
      <p:pic>
        <p:nvPicPr>
          <p:cNvPr id="5" name="图片 4">
            <a:extLst>
              <a:ext uri="{FF2B5EF4-FFF2-40B4-BE49-F238E27FC236}">
                <a16:creationId xmlns:a16="http://schemas.microsoft.com/office/drawing/2014/main" id="{DDBC5A3C-8BA6-7926-D5EF-9C0A95832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697" y="3258000"/>
            <a:ext cx="3600000" cy="3600000"/>
          </a:xfrm>
          <a:prstGeom prst="rect">
            <a:avLst/>
          </a:prstGeom>
        </p:spPr>
      </p:pic>
      <p:pic>
        <p:nvPicPr>
          <p:cNvPr id="6" name="图片 5">
            <a:extLst>
              <a:ext uri="{FF2B5EF4-FFF2-40B4-BE49-F238E27FC236}">
                <a16:creationId xmlns:a16="http://schemas.microsoft.com/office/drawing/2014/main" id="{FEBD5618-569C-D270-5359-044118C93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 y="3258000"/>
            <a:ext cx="3600000" cy="3600000"/>
          </a:xfrm>
          <a:prstGeom prst="rect">
            <a:avLst/>
          </a:prstGeom>
        </p:spPr>
      </p:pic>
    </p:spTree>
    <p:extLst>
      <p:ext uri="{BB962C8B-B14F-4D97-AF65-F5344CB8AC3E}">
        <p14:creationId xmlns:p14="http://schemas.microsoft.com/office/powerpoint/2010/main" val="232389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E2B07-B712-D9C7-04F1-4C18590D5FBD}"/>
              </a:ext>
            </a:extLst>
          </p:cNvPr>
          <p:cNvSpPr>
            <a:spLocks noGrp="1"/>
          </p:cNvSpPr>
          <p:nvPr>
            <p:ph type="title"/>
          </p:nvPr>
        </p:nvSpPr>
        <p:spPr/>
        <p:txBody>
          <a:bodyPr/>
          <a:lstStyle/>
          <a:p>
            <a:r>
              <a:rPr lang="en-US" altLang="zh-CN"/>
              <a:t>Background</a:t>
            </a:r>
            <a:endParaRPr lang="zh-CN" altLang="en-US"/>
          </a:p>
        </p:txBody>
      </p:sp>
      <p:sp>
        <p:nvSpPr>
          <p:cNvPr id="3" name="内容占位符 2">
            <a:extLst>
              <a:ext uri="{FF2B5EF4-FFF2-40B4-BE49-F238E27FC236}">
                <a16:creationId xmlns:a16="http://schemas.microsoft.com/office/drawing/2014/main" id="{44DD1287-36FC-8220-F3D4-7EE4146458CE}"/>
              </a:ext>
            </a:extLst>
          </p:cNvPr>
          <p:cNvSpPr>
            <a:spLocks noGrp="1"/>
          </p:cNvSpPr>
          <p:nvPr>
            <p:ph idx="1"/>
          </p:nvPr>
        </p:nvSpPr>
        <p:spPr/>
        <p:txBody>
          <a:bodyPr>
            <a:normAutofit/>
          </a:bodyPr>
          <a:lstStyle/>
          <a:p>
            <a:r>
              <a:rPr lang="zh-CN" altLang="en-US" sz="2000" b="1">
                <a:solidFill>
                  <a:srgbClr val="C00000"/>
                </a:solidFill>
              </a:rPr>
              <a:t>难点</a:t>
            </a:r>
            <a:r>
              <a:rPr lang="en-US" altLang="zh-CN" sz="2000" b="1">
                <a:solidFill>
                  <a:srgbClr val="C00000"/>
                </a:solidFill>
              </a:rPr>
              <a:t>3</a:t>
            </a:r>
            <a:r>
              <a:rPr lang="en-US" altLang="zh-CN" sz="2000"/>
              <a:t> : </a:t>
            </a:r>
            <a:r>
              <a:rPr lang="zh-CN" altLang="en-US" sz="2000"/>
              <a:t>主动学习旨在发掘关键性样本，而对于生物数据的挖掘不同于经典的迭代范式</a:t>
            </a:r>
            <a:r>
              <a:rPr lang="en-US" altLang="zh-CN" sz="2000"/>
              <a:t>(Deep Active Learning)</a:t>
            </a:r>
          </a:p>
          <a:p>
            <a:r>
              <a:rPr lang="en-US" altLang="zh-CN" sz="2000"/>
              <a:t>Batch-Mode Query</a:t>
            </a:r>
          </a:p>
          <a:p>
            <a:r>
              <a:rPr lang="en-US" altLang="zh-CN" sz="2000">
                <a:solidFill>
                  <a:srgbClr val="C00000"/>
                </a:solidFill>
              </a:rPr>
              <a:t>Hard for Validation, Long Iteration Period, High Throughput</a:t>
            </a:r>
          </a:p>
        </p:txBody>
      </p:sp>
      <p:sp>
        <p:nvSpPr>
          <p:cNvPr id="4" name="灯片编号占位符 3">
            <a:extLst>
              <a:ext uri="{FF2B5EF4-FFF2-40B4-BE49-F238E27FC236}">
                <a16:creationId xmlns:a16="http://schemas.microsoft.com/office/drawing/2014/main" id="{5FDEDF70-8245-8E80-1071-2AF3523047BD}"/>
              </a:ext>
            </a:extLst>
          </p:cNvPr>
          <p:cNvSpPr>
            <a:spLocks noGrp="1"/>
          </p:cNvSpPr>
          <p:nvPr>
            <p:ph type="sldNum" sz="quarter" idx="12"/>
          </p:nvPr>
        </p:nvSpPr>
        <p:spPr/>
        <p:txBody>
          <a:bodyPr/>
          <a:lstStyle/>
          <a:p>
            <a:fld id="{320E0988-FA91-498B-B5AF-3649F77B6D07}" type="slidenum">
              <a:rPr lang="zh-CN" altLang="en-US" smtClean="0"/>
              <a:t>6</a:t>
            </a:fld>
            <a:endParaRPr lang="zh-CN" altLang="en-US"/>
          </a:p>
        </p:txBody>
      </p:sp>
      <p:pic>
        <p:nvPicPr>
          <p:cNvPr id="6" name="图片 5">
            <a:extLst>
              <a:ext uri="{FF2B5EF4-FFF2-40B4-BE49-F238E27FC236}">
                <a16:creationId xmlns:a16="http://schemas.microsoft.com/office/drawing/2014/main" id="{19357626-A16B-17B9-6177-B5C433B4A320}"/>
              </a:ext>
            </a:extLst>
          </p:cNvPr>
          <p:cNvPicPr>
            <a:picLocks noChangeAspect="1"/>
          </p:cNvPicPr>
          <p:nvPr/>
        </p:nvPicPr>
        <p:blipFill>
          <a:blip r:embed="rId2"/>
          <a:stretch>
            <a:fillRect/>
          </a:stretch>
        </p:blipFill>
        <p:spPr>
          <a:xfrm>
            <a:off x="1828800" y="3008813"/>
            <a:ext cx="5486400" cy="1482518"/>
          </a:xfrm>
          <a:prstGeom prst="rect">
            <a:avLst/>
          </a:prstGeom>
        </p:spPr>
      </p:pic>
      <p:grpSp>
        <p:nvGrpSpPr>
          <p:cNvPr id="5" name="组合 4">
            <a:extLst>
              <a:ext uri="{FF2B5EF4-FFF2-40B4-BE49-F238E27FC236}">
                <a16:creationId xmlns:a16="http://schemas.microsoft.com/office/drawing/2014/main" id="{1027D090-7007-C4AF-8402-D4AF09378257}"/>
              </a:ext>
            </a:extLst>
          </p:cNvPr>
          <p:cNvGrpSpPr/>
          <p:nvPr/>
        </p:nvGrpSpPr>
        <p:grpSpPr>
          <a:xfrm>
            <a:off x="823448" y="4552749"/>
            <a:ext cx="7497104" cy="2042024"/>
            <a:chOff x="823448" y="4552749"/>
            <a:chExt cx="7497104" cy="2042024"/>
          </a:xfrm>
        </p:grpSpPr>
        <p:pic>
          <p:nvPicPr>
            <p:cNvPr id="7" name="图片 6">
              <a:extLst>
                <a:ext uri="{FF2B5EF4-FFF2-40B4-BE49-F238E27FC236}">
                  <a16:creationId xmlns:a16="http://schemas.microsoft.com/office/drawing/2014/main" id="{88CFC04F-52BD-E2E1-E894-61DD8C59FA87}"/>
                </a:ext>
              </a:extLst>
            </p:cNvPr>
            <p:cNvPicPr>
              <a:picLocks noChangeAspect="1"/>
            </p:cNvPicPr>
            <p:nvPr/>
          </p:nvPicPr>
          <p:blipFill rotWithShape="1">
            <a:blip r:embed="rId3"/>
            <a:srcRect l="1590" t="57731" r="46705" b="4506"/>
            <a:stretch/>
          </p:blipFill>
          <p:spPr>
            <a:xfrm>
              <a:off x="823448" y="4712121"/>
              <a:ext cx="3991605" cy="1882652"/>
            </a:xfrm>
            <a:prstGeom prst="rect">
              <a:avLst/>
            </a:prstGeom>
          </p:spPr>
        </p:pic>
        <p:pic>
          <p:nvPicPr>
            <p:cNvPr id="9" name="图片 8">
              <a:extLst>
                <a:ext uri="{FF2B5EF4-FFF2-40B4-BE49-F238E27FC236}">
                  <a16:creationId xmlns:a16="http://schemas.microsoft.com/office/drawing/2014/main" id="{7FFF2B76-1EB1-DFA7-B8F4-A06978AE8334}"/>
                </a:ext>
              </a:extLst>
            </p:cNvPr>
            <p:cNvPicPr>
              <a:picLocks noChangeAspect="1"/>
            </p:cNvPicPr>
            <p:nvPr/>
          </p:nvPicPr>
          <p:blipFill rotWithShape="1">
            <a:blip r:embed="rId3"/>
            <a:srcRect l="53636" t="36986" r="2430" b="22056"/>
            <a:stretch/>
          </p:blipFill>
          <p:spPr>
            <a:xfrm>
              <a:off x="4928900" y="4552749"/>
              <a:ext cx="3391652" cy="2042024"/>
            </a:xfrm>
            <a:prstGeom prst="rect">
              <a:avLst/>
            </a:prstGeom>
          </p:spPr>
        </p:pic>
      </p:grpSp>
    </p:spTree>
    <p:extLst>
      <p:ext uri="{BB962C8B-B14F-4D97-AF65-F5344CB8AC3E}">
        <p14:creationId xmlns:p14="http://schemas.microsoft.com/office/powerpoint/2010/main" val="349432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E4D4C-075F-402D-5291-EFDDFDF34453}"/>
              </a:ext>
            </a:extLst>
          </p:cNvPr>
          <p:cNvSpPr>
            <a:spLocks noGrp="1"/>
          </p:cNvSpPr>
          <p:nvPr>
            <p:ph type="title"/>
          </p:nvPr>
        </p:nvSpPr>
        <p:spPr/>
        <p:txBody>
          <a:bodyPr/>
          <a:lstStyle/>
          <a:p>
            <a:r>
              <a:rPr lang="en-US" altLang="zh-CN"/>
              <a:t>Methods</a:t>
            </a:r>
            <a:endParaRPr lang="zh-CN" altLang="en-US"/>
          </a:p>
        </p:txBody>
      </p:sp>
      <p:sp>
        <p:nvSpPr>
          <p:cNvPr id="3" name="内容占位符 2">
            <a:extLst>
              <a:ext uri="{FF2B5EF4-FFF2-40B4-BE49-F238E27FC236}">
                <a16:creationId xmlns:a16="http://schemas.microsoft.com/office/drawing/2014/main" id="{3F90B093-5FDA-E989-ED2D-0EDB96F5DE05}"/>
              </a:ext>
            </a:extLst>
          </p:cNvPr>
          <p:cNvSpPr>
            <a:spLocks noGrp="1"/>
          </p:cNvSpPr>
          <p:nvPr>
            <p:ph idx="1"/>
          </p:nvPr>
        </p:nvSpPr>
        <p:spPr/>
        <p:txBody>
          <a:bodyPr>
            <a:normAutofit/>
          </a:bodyPr>
          <a:lstStyle/>
          <a:p>
            <a:r>
              <a:rPr lang="zh-CN" altLang="en-US" sz="2000">
                <a:solidFill>
                  <a:srgbClr val="C00000"/>
                </a:solidFill>
              </a:rPr>
              <a:t>策略</a:t>
            </a:r>
            <a:r>
              <a:rPr lang="en-US" altLang="zh-CN" sz="2000">
                <a:solidFill>
                  <a:srgbClr val="C00000"/>
                </a:solidFill>
              </a:rPr>
              <a:t>1</a:t>
            </a:r>
            <a:r>
              <a:rPr lang="en-US" altLang="zh-CN" sz="2000"/>
              <a:t>: </a:t>
            </a:r>
            <a:r>
              <a:rPr lang="zh-CN" altLang="en-US" sz="2000"/>
              <a:t>高斯混合模型 </a:t>
            </a:r>
            <a:r>
              <a:rPr lang="en-US" altLang="zh-CN" sz="2000"/>
              <a:t>(Kilian Q. Weinberger)</a:t>
            </a:r>
          </a:p>
          <a:p>
            <a:r>
              <a:rPr lang="en-US" altLang="zh-CN" sz="2000"/>
              <a:t>out-of-distribution</a:t>
            </a:r>
            <a:r>
              <a:rPr lang="zh-CN" altLang="en-US" sz="2000"/>
              <a:t>代表被预测的样本和训练集中样本的非对齐性，对于在原始分布边界外的极端采样，需要高效的评估和利用策略</a:t>
            </a:r>
            <a:endParaRPr lang="en-US" altLang="zh-CN" sz="2000"/>
          </a:p>
          <a:p>
            <a:r>
              <a:rPr lang="zh-CN" altLang="en-US" sz="2000"/>
              <a:t>原始预测器对于天然高表达存在弱的相关性</a:t>
            </a:r>
            <a:r>
              <a:rPr lang="en-US" altLang="zh-CN" sz="2000"/>
              <a:t>(pearson=0.26), </a:t>
            </a:r>
            <a:r>
              <a:rPr lang="zh-CN" altLang="en-US" sz="2000"/>
              <a:t>如何通过高效的策略实现对于任意预测模型的改进，完成对完整</a:t>
            </a:r>
            <a:r>
              <a:rPr lang="en-US" altLang="zh-CN" sz="2000"/>
              <a:t>fitness landscape</a:t>
            </a:r>
            <a:r>
              <a:rPr lang="zh-CN" altLang="en-US" sz="2000"/>
              <a:t>的探索？</a:t>
            </a:r>
            <a:endParaRPr lang="en-US" altLang="zh-CN" sz="2000"/>
          </a:p>
          <a:p>
            <a:endParaRPr lang="zh-CN" altLang="en-US" sz="2000"/>
          </a:p>
        </p:txBody>
      </p:sp>
      <p:sp>
        <p:nvSpPr>
          <p:cNvPr id="4" name="灯片编号占位符 3">
            <a:extLst>
              <a:ext uri="{FF2B5EF4-FFF2-40B4-BE49-F238E27FC236}">
                <a16:creationId xmlns:a16="http://schemas.microsoft.com/office/drawing/2014/main" id="{8582A60D-C21E-452B-3754-337D7FDA8DB6}"/>
              </a:ext>
            </a:extLst>
          </p:cNvPr>
          <p:cNvSpPr>
            <a:spLocks noGrp="1"/>
          </p:cNvSpPr>
          <p:nvPr>
            <p:ph type="sldNum" sz="quarter" idx="12"/>
          </p:nvPr>
        </p:nvSpPr>
        <p:spPr/>
        <p:txBody>
          <a:bodyPr/>
          <a:lstStyle/>
          <a:p>
            <a:fld id="{320E0988-FA91-498B-B5AF-3649F77B6D07}" type="slidenum">
              <a:rPr lang="zh-CN" altLang="en-US" smtClean="0"/>
              <a:t>7</a:t>
            </a:fld>
            <a:endParaRPr lang="zh-CN" altLang="en-US"/>
          </a:p>
        </p:txBody>
      </p:sp>
      <p:pic>
        <p:nvPicPr>
          <p:cNvPr id="6" name="图片 5">
            <a:extLst>
              <a:ext uri="{FF2B5EF4-FFF2-40B4-BE49-F238E27FC236}">
                <a16:creationId xmlns:a16="http://schemas.microsoft.com/office/drawing/2014/main" id="{DF82956F-2C09-B954-9A4A-9B7EE94E8B77}"/>
              </a:ext>
            </a:extLst>
          </p:cNvPr>
          <p:cNvPicPr>
            <a:picLocks noChangeAspect="1"/>
          </p:cNvPicPr>
          <p:nvPr/>
        </p:nvPicPr>
        <p:blipFill>
          <a:blip r:embed="rId2"/>
          <a:stretch>
            <a:fillRect/>
          </a:stretch>
        </p:blipFill>
        <p:spPr>
          <a:xfrm>
            <a:off x="781050" y="3676061"/>
            <a:ext cx="7581900" cy="2120898"/>
          </a:xfrm>
          <a:prstGeom prst="rect">
            <a:avLst/>
          </a:prstGeom>
        </p:spPr>
      </p:pic>
    </p:spTree>
    <p:extLst>
      <p:ext uri="{BB962C8B-B14F-4D97-AF65-F5344CB8AC3E}">
        <p14:creationId xmlns:p14="http://schemas.microsoft.com/office/powerpoint/2010/main" val="924989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12CDA-2AB8-6D79-F9E3-4721373B5365}"/>
              </a:ext>
            </a:extLst>
          </p:cNvPr>
          <p:cNvSpPr>
            <a:spLocks noGrp="1"/>
          </p:cNvSpPr>
          <p:nvPr>
            <p:ph type="title"/>
          </p:nvPr>
        </p:nvSpPr>
        <p:spPr/>
        <p:txBody>
          <a:bodyPr/>
          <a:lstStyle/>
          <a:p>
            <a:r>
              <a:rPr lang="en-US" altLang="zh-CN"/>
              <a:t>Methods</a:t>
            </a: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ED896F5-D259-83A4-54A9-8F0D63D4752E}"/>
                  </a:ext>
                </a:extLst>
              </p:cNvPr>
              <p:cNvSpPr>
                <a:spLocks noGrp="1"/>
              </p:cNvSpPr>
              <p:nvPr>
                <p:ph idx="1"/>
              </p:nvPr>
            </p:nvSpPr>
            <p:spPr/>
            <p:txBody>
              <a:bodyPr>
                <a:normAutofit/>
              </a:bodyPr>
              <a:lstStyle/>
              <a:p>
                <a:r>
                  <a:rPr lang="zh-CN" altLang="en-US" sz="2000"/>
                  <a:t>对于复杂的深度学习模型，以预测器最后一层为边界</a:t>
                </a:r>
                <a:endParaRPr lang="en-US" altLang="zh-CN" sz="2000"/>
              </a:p>
              <a:p>
                <a:r>
                  <a:rPr lang="zh-CN" altLang="en-US" sz="2000"/>
                  <a:t>通过</a:t>
                </a:r>
                <a:r>
                  <a:rPr lang="en-US" altLang="zh-CN" sz="2000"/>
                  <a:t>GMM</a:t>
                </a:r>
                <a:r>
                  <a:rPr lang="zh-CN" altLang="en-US" sz="2000"/>
                  <a:t>模型对预测器表征进行建模，计算任意样本隶属于先验分布的似然。</a:t>
                </a:r>
                <a:endParaRPr lang="en-US" altLang="zh-CN" sz="2000"/>
              </a:p>
              <a:p>
                <a:r>
                  <a:rPr lang="zh-CN" altLang="en-US" sz="2000"/>
                  <a:t>对于任意序列</a:t>
                </a:r>
                <a14:m>
                  <m:oMath xmlns:m="http://schemas.openxmlformats.org/officeDocument/2006/math">
                    <m:r>
                      <a:rPr lang="en-US" altLang="zh-CN" sz="2000" b="0" i="1" smtClean="0">
                        <a:latin typeface="Cambria Math" panose="02040503050406030204" pitchFamily="18" charset="0"/>
                      </a:rPr>
                      <m:t>𝑥</m:t>
                    </m:r>
                  </m:oMath>
                </a14:m>
                <a:r>
                  <a:rPr lang="zh-CN" altLang="en-US" sz="2000"/>
                  <a:t>的表征</a:t>
                </a:r>
                <a14:m>
                  <m:oMath xmlns:m="http://schemas.openxmlformats.org/officeDocument/2006/math">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en-US" altLang="zh-CN" sz="2000"/>
                  <a:t>,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oMath>
                </a14:m>
                <a:r>
                  <a:rPr lang="en-US" altLang="zh-CN" sz="2000"/>
                  <a:t>, </a:t>
                </a:r>
                <a14:m>
                  <m:oMath xmlns:m="http://schemas.openxmlformats.org/officeDocument/2006/math">
                    <m:r>
                      <a:rPr lang="en-US" altLang="zh-CN" sz="2000" b="0" i="1" smtClean="0">
                        <a:latin typeface="Cambria Math" panose="02040503050406030204" pitchFamily="18" charset="0"/>
                      </a:rPr>
                      <m:t>h</m:t>
                    </m:r>
                    <m:r>
                      <a:rPr lang="zh-CN" altLang="en-US" sz="2000" i="1">
                        <a:latin typeface="Cambria Math" panose="02040503050406030204" pitchFamily="18" charset="0"/>
                      </a:rPr>
                      <m:t>可</m:t>
                    </m:r>
                  </m:oMath>
                </a14:m>
                <a:r>
                  <a:rPr lang="zh-CN" altLang="en-US" sz="2000"/>
                  <a:t>分解为可被</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𝜔</m:t>
                        </m:r>
                      </m:e>
                      <m:sup>
                        <m:r>
                          <a:rPr lang="en-US" altLang="zh-CN" sz="2000" i="1">
                            <a:latin typeface="Cambria Math" panose="02040503050406030204" pitchFamily="18" charset="0"/>
                          </a:rPr>
                          <m:t>𝑇</m:t>
                        </m:r>
                      </m:sup>
                    </m:sSup>
                  </m:oMath>
                </a14:m>
                <a:r>
                  <a:rPr lang="zh-CN" altLang="en-US" sz="2000"/>
                  <a:t>表征的</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r>
                      <a:rPr lang="en-US" altLang="zh-CN" sz="2000" b="0" i="1" smtClean="0">
                        <a:latin typeface="Cambria Math" panose="02040503050406030204" pitchFamily="18" charset="0"/>
                      </a:rPr>
                      <m:t>𝜔</m:t>
                    </m:r>
                  </m:oMath>
                </a14:m>
                <a:r>
                  <a:rPr lang="zh-CN" altLang="en-US" sz="2000"/>
                  <a:t>，及信息损失</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ea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en-US" altLang="zh-CN" sz="2000"/>
                  <a:t> (</a:t>
                </a:r>
                <a:r>
                  <a:rPr lang="zh-CN" altLang="en-US" sz="2000"/>
                  <a:t>可忽略</a:t>
                </a:r>
                <a:r>
                  <a:rPr lang="en-US" altLang="zh-CN" sz="2000"/>
                  <a:t>)</a:t>
                </a:r>
              </a:p>
              <a:p>
                <a:endParaRPr lang="en-US" altLang="zh-CN" sz="2000"/>
              </a:p>
              <a:p>
                <a:pPr marL="0" indent="0">
                  <a:buNone/>
                </a:pPr>
                <a:endParaRPr lang="en-US" altLang="zh-CN" sz="2000"/>
              </a:p>
              <a:p>
                <a:endParaRPr lang="en-US" altLang="zh-CN" sz="2000"/>
              </a:p>
              <a:p>
                <a:endParaRPr lang="en-US" altLang="zh-CN" sz="2000"/>
              </a:p>
              <a:p>
                <a:endParaRPr lang="zh-CN" altLang="en-US" sz="2000"/>
              </a:p>
            </p:txBody>
          </p:sp>
        </mc:Choice>
        <mc:Fallback>
          <p:sp>
            <p:nvSpPr>
              <p:cNvPr id="3" name="内容占位符 2">
                <a:extLst>
                  <a:ext uri="{FF2B5EF4-FFF2-40B4-BE49-F238E27FC236}">
                    <a16:creationId xmlns:a16="http://schemas.microsoft.com/office/drawing/2014/main" id="{CED896F5-D259-83A4-54A9-8F0D63D4752E}"/>
                  </a:ext>
                </a:extLst>
              </p:cNvPr>
              <p:cNvSpPr>
                <a:spLocks noGrp="1" noRot="1" noChangeAspect="1" noMove="1" noResize="1" noEditPoints="1" noAdjustHandles="1" noChangeArrowheads="1" noChangeShapeType="1" noTextEdit="1"/>
              </p:cNvSpPr>
              <p:nvPr>
                <p:ph idx="1"/>
              </p:nvPr>
            </p:nvSpPr>
            <p:spPr>
              <a:blipFill>
                <a:blip r:embed="rId3"/>
                <a:stretch>
                  <a:fillRect l="-696" t="-150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4E11041-6179-1068-56B4-FAE4CDCBDD86}"/>
              </a:ext>
            </a:extLst>
          </p:cNvPr>
          <p:cNvSpPr>
            <a:spLocks noGrp="1"/>
          </p:cNvSpPr>
          <p:nvPr>
            <p:ph type="sldNum" sz="quarter" idx="12"/>
          </p:nvPr>
        </p:nvSpPr>
        <p:spPr/>
        <p:txBody>
          <a:bodyPr/>
          <a:lstStyle/>
          <a:p>
            <a:fld id="{320E0988-FA91-498B-B5AF-3649F77B6D07}" type="slidenum">
              <a:rPr lang="zh-CN" altLang="en-US" smtClean="0"/>
              <a:t>8</a:t>
            </a:fld>
            <a:endParaRPr lang="zh-CN" altLang="en-US"/>
          </a:p>
        </p:txBody>
      </p:sp>
      <p:pic>
        <p:nvPicPr>
          <p:cNvPr id="6" name="图片 5">
            <a:extLst>
              <a:ext uri="{FF2B5EF4-FFF2-40B4-BE49-F238E27FC236}">
                <a16:creationId xmlns:a16="http://schemas.microsoft.com/office/drawing/2014/main" id="{FABECC92-8116-E23C-5F91-F8B943A852BB}"/>
              </a:ext>
            </a:extLst>
          </p:cNvPr>
          <p:cNvPicPr>
            <a:picLocks noChangeAspect="1"/>
          </p:cNvPicPr>
          <p:nvPr/>
        </p:nvPicPr>
        <p:blipFill>
          <a:blip r:embed="rId4"/>
          <a:stretch>
            <a:fillRect/>
          </a:stretch>
        </p:blipFill>
        <p:spPr>
          <a:xfrm>
            <a:off x="986937" y="3420597"/>
            <a:ext cx="7528413" cy="1064555"/>
          </a:xfrm>
          <a:prstGeom prst="rect">
            <a:avLst/>
          </a:prstGeom>
        </p:spPr>
      </p:pic>
      <p:pic>
        <p:nvPicPr>
          <p:cNvPr id="8" name="图片 7">
            <a:extLst>
              <a:ext uri="{FF2B5EF4-FFF2-40B4-BE49-F238E27FC236}">
                <a16:creationId xmlns:a16="http://schemas.microsoft.com/office/drawing/2014/main" id="{FA517D82-DDA3-1948-7CAE-F083179CC5A2}"/>
              </a:ext>
            </a:extLst>
          </p:cNvPr>
          <p:cNvPicPr>
            <a:picLocks noChangeAspect="1"/>
          </p:cNvPicPr>
          <p:nvPr/>
        </p:nvPicPr>
        <p:blipFill>
          <a:blip r:embed="rId5"/>
          <a:stretch>
            <a:fillRect/>
          </a:stretch>
        </p:blipFill>
        <p:spPr>
          <a:xfrm>
            <a:off x="975249" y="4485152"/>
            <a:ext cx="7540101" cy="1498352"/>
          </a:xfrm>
          <a:prstGeom prst="rect">
            <a:avLst/>
          </a:prstGeom>
        </p:spPr>
      </p:pic>
    </p:spTree>
    <p:extLst>
      <p:ext uri="{BB962C8B-B14F-4D97-AF65-F5344CB8AC3E}">
        <p14:creationId xmlns:p14="http://schemas.microsoft.com/office/powerpoint/2010/main" val="1026153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00550-F405-5556-9E67-9080EDC65C11}"/>
              </a:ext>
            </a:extLst>
          </p:cNvPr>
          <p:cNvSpPr>
            <a:spLocks noGrp="1"/>
          </p:cNvSpPr>
          <p:nvPr>
            <p:ph type="title"/>
          </p:nvPr>
        </p:nvSpPr>
        <p:spPr/>
        <p:txBody>
          <a:bodyPr/>
          <a:lstStyle/>
          <a:p>
            <a:r>
              <a:rPr lang="en-US" altLang="zh-CN"/>
              <a:t>Methods</a:t>
            </a: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F08C30-0E15-F32C-2510-92A833AB9348}"/>
                  </a:ext>
                </a:extLst>
              </p:cNvPr>
              <p:cNvSpPr>
                <a:spLocks noGrp="1"/>
              </p:cNvSpPr>
              <p:nvPr>
                <p:ph idx="1"/>
              </p:nvPr>
            </p:nvSpPr>
            <p:spPr/>
            <p:txBody>
              <a:bodyPr>
                <a:normAutofit/>
              </a:bodyPr>
              <a:lstStyle/>
              <a:p>
                <a:r>
                  <a:rPr lang="zh-CN" altLang="en-US" sz="2000"/>
                  <a:t>对</a:t>
                </a:r>
                <a14:m>
                  <m:oMath xmlns:m="http://schemas.openxmlformats.org/officeDocument/2006/math">
                    <m:r>
                      <a:rPr lang="en-US" altLang="zh-CN" sz="2000" b="0" i="1" smtClean="0">
                        <a:latin typeface="Cambria Math" panose="02040503050406030204" pitchFamily="18" charset="0"/>
                      </a:rPr>
                      <m:t>𝑦</m:t>
                    </m:r>
                    <m:r>
                      <a:rPr lang="zh-CN" altLang="en-US" sz="2000" i="1">
                        <a:latin typeface="Cambria Math" panose="02040503050406030204" pitchFamily="18" charset="0"/>
                      </a:rPr>
                      <m:t>进行</m:t>
                    </m:r>
                    <m:r>
                      <a:rPr lang="zh-CN" altLang="en-US" sz="2000" i="1" smtClean="0">
                        <a:latin typeface="Cambria Math" panose="02040503050406030204" pitchFamily="18" charset="0"/>
                      </a:rPr>
                      <m:t>分布</m:t>
                    </m:r>
                  </m:oMath>
                </a14:m>
                <a:r>
                  <a:rPr lang="zh-CN" altLang="en-US" sz="2000"/>
                  <a:t>正态化，可以得到</a:t>
                </a:r>
                <a:endParaRPr lang="en-US" altLang="zh-CN" sz="200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𝜔</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𝜎</m:t>
                              </m:r>
                            </m:e>
                            <m:sub>
                              <m:r>
                                <a:rPr lang="en-US" altLang="zh-CN" sz="2000" b="0" i="1" smtClean="0">
                                  <a:latin typeface="Cambria Math" panose="02040503050406030204" pitchFamily="18" charset="0"/>
                                </a:rPr>
                                <m:t>∗</m:t>
                              </m:r>
                            </m:sub>
                            <m:sup>
                              <m:r>
                                <a:rPr lang="en-US" altLang="zh-CN" sz="2000" b="0" i="1" smtClean="0">
                                  <a:latin typeface="Cambria Math" panose="02040503050406030204" pitchFamily="18" charset="0"/>
                                </a:rPr>
                                <m:t>2</m:t>
                              </m:r>
                            </m:sup>
                          </m:sSubSup>
                        </m:e>
                      </m:d>
                      <m:r>
                        <a:rPr lang="en-US" altLang="zh-CN" sz="2000" b="0" i="1" smtClean="0">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𝑑</m:t>
                          </m:r>
                        </m:sup>
                      </m:sSup>
                    </m:oMath>
                  </m:oMathPara>
                </a14:m>
                <a:endParaRPr lang="en-US" altLang="zh-CN" sz="2000"/>
              </a:p>
              <a:p>
                <a:r>
                  <a:rPr lang="zh-CN" altLang="en-US" sz="2000"/>
                  <a:t>可以将</a:t>
                </a:r>
                <a14:m>
                  <m:oMath xmlns:m="http://schemas.openxmlformats.org/officeDocument/2006/math">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a:t>建模为多维正态分布的混合，此时任意维度的线性组合总能保证正态性。</a:t>
                </a:r>
                <a:endParaRPr lang="en-US" altLang="zh-CN" sz="2000"/>
              </a:p>
              <a:p>
                <a:endParaRPr lang="en-US" altLang="zh-CN" sz="2000"/>
              </a:p>
              <a:p>
                <a:endParaRPr lang="en-US" altLang="zh-CN" sz="2000"/>
              </a:p>
              <a:p>
                <a:endParaRPr lang="en-US" altLang="zh-CN" sz="2000"/>
              </a:p>
              <a:p>
                <a:endParaRPr lang="en-US" altLang="zh-CN" sz="2000"/>
              </a:p>
              <a:p>
                <a:r>
                  <a:rPr lang="zh-CN" altLang="en-US" sz="2000"/>
                  <a:t>实践表明</a:t>
                </a:r>
                <a:r>
                  <a:rPr lang="en-US" altLang="zh-CN" sz="2000"/>
                  <a:t>2-GMM</a:t>
                </a:r>
                <a:r>
                  <a:rPr lang="zh-CN" altLang="en-US" sz="2000"/>
                  <a:t>模型足以检出</a:t>
                </a:r>
                <a:r>
                  <a:rPr lang="en-US" altLang="zh-CN" sz="2000"/>
                  <a:t>ood</a:t>
                </a:r>
                <a:r>
                  <a:rPr lang="zh-CN" altLang="en-US" sz="2000"/>
                  <a:t>的样本。我们为每一条序列提供似然</a:t>
                </a:r>
                <a:r>
                  <a:rPr lang="en-US" altLang="zh-CN" sz="2000"/>
                  <a:t>(Log-Likelihood, lld)</a:t>
                </a:r>
                <a:r>
                  <a:rPr lang="zh-CN" altLang="en-US" sz="2000"/>
                  <a:t>检验</a:t>
                </a:r>
                <a:endParaRPr lang="en-US" altLang="zh-CN" sz="2000"/>
              </a:p>
              <a:p>
                <a:r>
                  <a:rPr lang="zh-CN" altLang="en-US" sz="2000">
                    <a:solidFill>
                      <a:srgbClr val="00B050"/>
                    </a:solidFill>
                  </a:rPr>
                  <a:t>挑战</a:t>
                </a:r>
                <a:r>
                  <a:rPr lang="zh-CN" altLang="en-US" sz="2000"/>
                  <a:t>：难以证明任意</a:t>
                </a:r>
                <a:r>
                  <a:rPr lang="en-US" altLang="zh-CN" sz="2000"/>
                  <a:t>DNA</a:t>
                </a:r>
                <a:r>
                  <a:rPr lang="zh-CN" altLang="en-US" sz="2000"/>
                  <a:t>数据表征服从隐式的多维正态分布的组合，可能存在相当复杂的流形</a:t>
                </a:r>
                <a:r>
                  <a:rPr lang="en-US" altLang="zh-CN" sz="2000"/>
                  <a:t>(OpenReview)</a:t>
                </a:r>
                <a:endParaRPr lang="zh-CN" altLang="en-US" sz="2000"/>
              </a:p>
              <a:p>
                <a:endParaRPr lang="en-US" altLang="zh-CN" sz="2000"/>
              </a:p>
              <a:p>
                <a:endParaRPr lang="en-US" altLang="zh-CN" sz="2000"/>
              </a:p>
              <a:p>
                <a:endParaRPr lang="en-US" altLang="zh-CN" sz="2000"/>
              </a:p>
              <a:p>
                <a:endParaRPr lang="en-US" altLang="zh-CN" sz="2000"/>
              </a:p>
              <a:p>
                <a:pPr marL="0" indent="0">
                  <a:buNone/>
                </a:pPr>
                <a:endParaRPr lang="zh-CN" altLang="en-US" sz="2000"/>
              </a:p>
            </p:txBody>
          </p:sp>
        </mc:Choice>
        <mc:Fallback>
          <p:sp>
            <p:nvSpPr>
              <p:cNvPr id="3" name="内容占位符 2">
                <a:extLst>
                  <a:ext uri="{FF2B5EF4-FFF2-40B4-BE49-F238E27FC236}">
                    <a16:creationId xmlns:a16="http://schemas.microsoft.com/office/drawing/2014/main" id="{B6F08C30-0E15-F32C-2510-92A833AB9348}"/>
                  </a:ext>
                </a:extLst>
              </p:cNvPr>
              <p:cNvSpPr>
                <a:spLocks noGrp="1" noRot="1" noChangeAspect="1" noMove="1" noResize="1" noEditPoints="1" noAdjustHandles="1" noChangeArrowheads="1" noChangeShapeType="1" noTextEdit="1"/>
              </p:cNvSpPr>
              <p:nvPr>
                <p:ph idx="1"/>
              </p:nvPr>
            </p:nvSpPr>
            <p:spPr>
              <a:blipFill>
                <a:blip r:embed="rId3"/>
                <a:stretch>
                  <a:fillRect l="-696" t="-1508" r="-30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535EEA8-FC06-6493-A1AC-696B6C3E4186}"/>
              </a:ext>
            </a:extLst>
          </p:cNvPr>
          <p:cNvSpPr>
            <a:spLocks noGrp="1"/>
          </p:cNvSpPr>
          <p:nvPr>
            <p:ph type="sldNum" sz="quarter" idx="12"/>
          </p:nvPr>
        </p:nvSpPr>
        <p:spPr/>
        <p:txBody>
          <a:bodyPr/>
          <a:lstStyle/>
          <a:p>
            <a:fld id="{320E0988-FA91-498B-B5AF-3649F77B6D07}" type="slidenum">
              <a:rPr lang="zh-CN" altLang="en-US" smtClean="0"/>
              <a:t>9</a:t>
            </a:fld>
            <a:endParaRPr lang="zh-CN" altLang="en-US"/>
          </a:p>
        </p:txBody>
      </p:sp>
      <p:pic>
        <p:nvPicPr>
          <p:cNvPr id="5" name="图片 4">
            <a:extLst>
              <a:ext uri="{FF2B5EF4-FFF2-40B4-BE49-F238E27FC236}">
                <a16:creationId xmlns:a16="http://schemas.microsoft.com/office/drawing/2014/main" id="{15D0F8DC-B36A-2147-6E61-9D52D00CAC48}"/>
              </a:ext>
            </a:extLst>
          </p:cNvPr>
          <p:cNvPicPr>
            <a:picLocks noChangeAspect="1"/>
          </p:cNvPicPr>
          <p:nvPr/>
        </p:nvPicPr>
        <p:blipFill>
          <a:blip r:embed="rId4"/>
          <a:stretch>
            <a:fillRect/>
          </a:stretch>
        </p:blipFill>
        <p:spPr>
          <a:xfrm>
            <a:off x="1038226" y="2804500"/>
            <a:ext cx="7477124" cy="1249000"/>
          </a:xfrm>
          <a:prstGeom prst="rect">
            <a:avLst/>
          </a:prstGeom>
        </p:spPr>
      </p:pic>
    </p:spTree>
    <p:extLst>
      <p:ext uri="{BB962C8B-B14F-4D97-AF65-F5344CB8AC3E}">
        <p14:creationId xmlns:p14="http://schemas.microsoft.com/office/powerpoint/2010/main" val="305830020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12330</TotalTime>
  <Words>1836</Words>
  <Application>Microsoft Office PowerPoint</Application>
  <PresentationFormat>全屏显示(4:3)</PresentationFormat>
  <Paragraphs>197</Paragraphs>
  <Slides>27</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NimbusRomNo9L-Medi</vt:lpstr>
      <vt:lpstr>等线</vt:lpstr>
      <vt:lpstr>Arial</vt:lpstr>
      <vt:lpstr>Calibri</vt:lpstr>
      <vt:lpstr>Cambria Math</vt:lpstr>
      <vt:lpstr>Consolas</vt:lpstr>
      <vt:lpstr>Office 主题​​</vt:lpstr>
      <vt:lpstr>PowerPoint 演示文稿</vt:lpstr>
      <vt:lpstr>Major Concerns</vt:lpstr>
      <vt:lpstr>Major Concerns</vt:lpstr>
      <vt:lpstr>Background</vt:lpstr>
      <vt:lpstr>Background</vt:lpstr>
      <vt:lpstr>Background</vt:lpstr>
      <vt:lpstr>Methods</vt:lpstr>
      <vt:lpstr>Methods</vt:lpstr>
      <vt:lpstr>Methods</vt:lpstr>
      <vt:lpstr>Methods</vt:lpstr>
      <vt:lpstr>Methods</vt:lpstr>
      <vt:lpstr>Methods</vt:lpstr>
      <vt:lpstr>Methods</vt:lpstr>
      <vt:lpstr>Methods</vt:lpstr>
      <vt:lpstr>Methods</vt:lpstr>
      <vt:lpstr>Methods</vt:lpstr>
      <vt:lpstr>Methods</vt:lpstr>
      <vt:lpstr>Methods</vt:lpstr>
      <vt:lpstr>Active Learning</vt:lpstr>
      <vt:lpstr>Active Learning</vt:lpstr>
      <vt:lpstr>Active Learning</vt:lpstr>
      <vt:lpstr>Active Learning</vt:lpstr>
      <vt:lpstr>PowerPoint 演示文稿</vt:lpstr>
      <vt:lpstr>Introduction</vt:lpstr>
      <vt:lpstr>Pipeline</vt:lpstr>
      <vt:lpstr>Dataset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杜 奇修</dc:creator>
  <cp:lastModifiedBy>奇修 杜</cp:lastModifiedBy>
  <cp:revision>1133</cp:revision>
  <dcterms:created xsi:type="dcterms:W3CDTF">2021-11-15T07:03:23Z</dcterms:created>
  <dcterms:modified xsi:type="dcterms:W3CDTF">2023-12-19T08:28:28Z</dcterms:modified>
</cp:coreProperties>
</file>